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9906000" cy="6858000" type="A4"/>
  <p:notesSz cx="9926638" cy="67976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28" y="5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9285" y="3120644"/>
            <a:ext cx="7107428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1289" y="2418334"/>
            <a:ext cx="9364980" cy="4053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732264" y="6645350"/>
            <a:ext cx="15367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‹N°›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88539" y="4227067"/>
            <a:ext cx="5443220" cy="17646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95"/>
              </a:spcBef>
            </a:pPr>
            <a:r>
              <a:rPr lang="fr-FR" altLang="ja-JP" sz="2200" spc="-40" dirty="0">
                <a:latin typeface="Calibri"/>
                <a:cs typeface="Calibri"/>
              </a:rPr>
              <a:t>July</a:t>
            </a:r>
            <a:r>
              <a:rPr lang="ja-JP" altLang="en-US" sz="2200" spc="-4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202</a:t>
            </a:r>
            <a:r>
              <a:rPr lang="fr-FR" sz="2200" spc="-5" dirty="0">
                <a:latin typeface="Calibri"/>
                <a:cs typeface="Calibri"/>
              </a:rPr>
              <a:t>6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 dirty="0">
              <a:latin typeface="Calibri"/>
              <a:cs typeface="Calibri"/>
            </a:endParaRPr>
          </a:p>
          <a:p>
            <a:pPr marL="1905" algn="ctr">
              <a:lnSpc>
                <a:spcPts val="2140"/>
              </a:lnSpc>
              <a:spcBef>
                <a:spcPts val="1930"/>
              </a:spcBef>
            </a:pPr>
            <a:r>
              <a:rPr sz="1800" dirty="0">
                <a:latin typeface="MS PGothic"/>
                <a:cs typeface="MS PGothic"/>
              </a:rPr>
              <a:t>在仏日本商工会議所</a:t>
            </a:r>
          </a:p>
          <a:p>
            <a:pPr marL="12065" marR="5080" algn="ctr">
              <a:lnSpc>
                <a:spcPts val="2160"/>
              </a:lnSpc>
              <a:spcBef>
                <a:spcPts val="50"/>
              </a:spcBef>
            </a:pPr>
            <a:r>
              <a:rPr sz="1800" spc="-5" dirty="0">
                <a:latin typeface="Calibri"/>
                <a:cs typeface="Calibri"/>
              </a:rPr>
              <a:t>Chambre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 </a:t>
            </a:r>
            <a:r>
              <a:rPr sz="1800" spc="-5" dirty="0">
                <a:latin typeface="Calibri"/>
                <a:cs typeface="Calibri"/>
              </a:rPr>
              <a:t>Commerce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et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d’Industrie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Japonaise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France </a:t>
            </a:r>
            <a:r>
              <a:rPr sz="1800" spc="-39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CCIJF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6030" y="3225963"/>
            <a:ext cx="7068814" cy="34394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Japanese</a:t>
            </a:r>
            <a:r>
              <a:rPr spc="20" dirty="0"/>
              <a:t> </a:t>
            </a:r>
            <a:r>
              <a:rPr spc="-5" dirty="0"/>
              <a:t>Chamber</a:t>
            </a:r>
            <a:r>
              <a:rPr dirty="0"/>
              <a:t> of </a:t>
            </a:r>
            <a:r>
              <a:rPr spc="-10" dirty="0"/>
              <a:t>Commerce</a:t>
            </a:r>
            <a:r>
              <a:rPr spc="-40" dirty="0"/>
              <a:t> </a:t>
            </a:r>
            <a:r>
              <a:rPr dirty="0"/>
              <a:t>and</a:t>
            </a:r>
            <a:r>
              <a:rPr spc="10" dirty="0"/>
              <a:t> </a:t>
            </a:r>
            <a:r>
              <a:rPr spc="-10" dirty="0"/>
              <a:t>Industry</a:t>
            </a:r>
            <a:r>
              <a:rPr spc="15" dirty="0"/>
              <a:t> </a:t>
            </a:r>
            <a:r>
              <a:rPr dirty="0"/>
              <a:t>in</a:t>
            </a:r>
            <a:r>
              <a:rPr spc="-10" dirty="0"/>
              <a:t> France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9906000" cy="6916420"/>
            <a:chOff x="0" y="0"/>
            <a:chExt cx="9906000" cy="69164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386587"/>
              <a:ext cx="4332732" cy="447141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8100" y="2467355"/>
              <a:ext cx="4181475" cy="4391025"/>
            </a:xfrm>
            <a:custGeom>
              <a:avLst/>
              <a:gdLst/>
              <a:ahLst/>
              <a:cxnLst/>
              <a:rect l="l" t="t" r="r" b="b"/>
              <a:pathLst>
                <a:path w="4181475" h="4391025">
                  <a:moveTo>
                    <a:pt x="0" y="0"/>
                  </a:moveTo>
                  <a:lnTo>
                    <a:pt x="0" y="4367229"/>
                  </a:lnTo>
                  <a:lnTo>
                    <a:pt x="4181475" y="4367229"/>
                  </a:lnTo>
                  <a:lnTo>
                    <a:pt x="4181475" y="4391027"/>
                  </a:lnTo>
                </a:path>
              </a:pathLst>
            </a:custGeom>
            <a:ln w="76200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544" y="3009899"/>
              <a:ext cx="3476625" cy="3691254"/>
            </a:xfrm>
            <a:custGeom>
              <a:avLst/>
              <a:gdLst/>
              <a:ahLst/>
              <a:cxnLst/>
              <a:rect l="l" t="t" r="r" b="b"/>
              <a:pathLst>
                <a:path w="3476625" h="3691254">
                  <a:moveTo>
                    <a:pt x="0" y="0"/>
                  </a:moveTo>
                  <a:lnTo>
                    <a:pt x="0" y="3690937"/>
                  </a:lnTo>
                  <a:lnTo>
                    <a:pt x="3476625" y="3690937"/>
                  </a:lnTo>
                  <a:lnTo>
                    <a:pt x="3476625" y="3686175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67171" y="0"/>
              <a:ext cx="4338827" cy="448513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86044" y="18288"/>
              <a:ext cx="4181475" cy="4391025"/>
            </a:xfrm>
            <a:custGeom>
              <a:avLst/>
              <a:gdLst/>
              <a:ahLst/>
              <a:cxnLst/>
              <a:rect l="l" t="t" r="r" b="b"/>
              <a:pathLst>
                <a:path w="4181475" h="4391025">
                  <a:moveTo>
                    <a:pt x="4181475" y="4391024"/>
                  </a:moveTo>
                  <a:lnTo>
                    <a:pt x="4181475" y="23748"/>
                  </a:lnTo>
                  <a:lnTo>
                    <a:pt x="0" y="23748"/>
                  </a:lnTo>
                  <a:lnTo>
                    <a:pt x="0" y="0"/>
                  </a:lnTo>
                </a:path>
              </a:pathLst>
            </a:custGeom>
            <a:ln w="762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268211" y="176657"/>
              <a:ext cx="3476625" cy="3691254"/>
            </a:xfrm>
            <a:custGeom>
              <a:avLst/>
              <a:gdLst/>
              <a:ahLst/>
              <a:cxnLst/>
              <a:rect l="l" t="t" r="r" b="b"/>
              <a:pathLst>
                <a:path w="3476625" h="3691254">
                  <a:moveTo>
                    <a:pt x="3476624" y="3690874"/>
                  </a:moveTo>
                  <a:lnTo>
                    <a:pt x="3476624" y="0"/>
                  </a:lnTo>
                  <a:lnTo>
                    <a:pt x="0" y="0"/>
                  </a:lnTo>
                  <a:lnTo>
                    <a:pt x="0" y="4699"/>
                  </a:lnTo>
                </a:path>
              </a:pathLst>
            </a:custGeom>
            <a:ln w="76200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03776" y="1207007"/>
              <a:ext cx="1414272" cy="16337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76511" y="248411"/>
            <a:ext cx="1957632" cy="63703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48767" y="1079753"/>
            <a:ext cx="10896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24460" algn="l"/>
              </a:tabLst>
            </a:pPr>
            <a:r>
              <a:rPr sz="1200" spc="-5" dirty="0">
                <a:latin typeface="Calibri"/>
                <a:cs typeface="Calibri"/>
              </a:rPr>
              <a:t>Establishment</a:t>
            </a:r>
            <a:r>
              <a:rPr sz="1200" spc="-5" dirty="0">
                <a:latin typeface="MS PGothic"/>
                <a:cs typeface="MS PGothic"/>
              </a:rPr>
              <a:t>：</a:t>
            </a:r>
            <a:endParaRPr sz="1200">
              <a:latin typeface="MS PGothic"/>
              <a:cs typeface="MS P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4511" y="1079753"/>
            <a:ext cx="830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July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26,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1963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8767" y="1415034"/>
            <a:ext cx="9480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24460" algn="l"/>
              </a:tabLst>
            </a:pPr>
            <a:r>
              <a:rPr sz="1200" spc="-10" dirty="0">
                <a:latin typeface="Calibri"/>
                <a:cs typeface="Calibri"/>
              </a:rPr>
              <a:t>Legal</a:t>
            </a:r>
            <a:r>
              <a:rPr sz="1200" spc="-5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Status</a:t>
            </a:r>
            <a:r>
              <a:rPr sz="1200" spc="-5" dirty="0">
                <a:latin typeface="MS PGothic"/>
                <a:cs typeface="MS PGothic"/>
              </a:rPr>
              <a:t>：</a:t>
            </a:r>
            <a:endParaRPr sz="1200">
              <a:latin typeface="MS PGothic"/>
              <a:cs typeface="MS P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64511" y="1415033"/>
            <a:ext cx="25895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Association</a:t>
            </a:r>
            <a:r>
              <a:rPr sz="1200" dirty="0">
                <a:latin typeface="Calibri"/>
                <a:cs typeface="Calibri"/>
              </a:rPr>
              <a:t> under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French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law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1901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448767" y="1750314"/>
            <a:ext cx="6934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24460" algn="l"/>
              </a:tabLst>
            </a:pPr>
            <a:r>
              <a:rPr sz="1200" spc="-5" dirty="0">
                <a:latin typeface="Calibri"/>
                <a:cs typeface="Calibri"/>
              </a:rPr>
              <a:t>Con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ac</a:t>
            </a:r>
            <a:r>
              <a:rPr sz="1200" spc="5" dirty="0">
                <a:latin typeface="Calibri"/>
                <a:cs typeface="Calibri"/>
              </a:rPr>
              <a:t>t</a:t>
            </a:r>
            <a:r>
              <a:rPr sz="1200" dirty="0">
                <a:latin typeface="MS PGothic"/>
                <a:cs typeface="MS PGothic"/>
              </a:rPr>
              <a:t>：</a:t>
            </a:r>
            <a:endParaRPr sz="1200">
              <a:latin typeface="MS PGothic"/>
              <a:cs typeface="MS P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4511" y="1750314"/>
            <a:ext cx="33369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Address</a:t>
            </a:r>
            <a:r>
              <a:rPr sz="1200" spc="-5" dirty="0">
                <a:latin typeface="MS PGothic"/>
                <a:cs typeface="MS PGothic"/>
              </a:rPr>
              <a:t>：</a:t>
            </a:r>
            <a:r>
              <a:rPr sz="1200" spc="30" dirty="0">
                <a:latin typeface="MS PGothic"/>
                <a:cs typeface="MS PGothic"/>
              </a:rPr>
              <a:t> </a:t>
            </a:r>
            <a:r>
              <a:rPr lang="en-US" sz="1200" spc="30" dirty="0">
                <a:latin typeface="Calibri"/>
                <a:cs typeface="Calibri"/>
              </a:rPr>
              <a:t>19 rue de Milan 75009</a:t>
            </a:r>
            <a:r>
              <a:rPr sz="1200" spc="28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Paris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064511" y="2029071"/>
            <a:ext cx="4889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latin typeface="Calibri"/>
                <a:cs typeface="Calibri"/>
              </a:rPr>
              <a:t>Tel</a:t>
            </a:r>
            <a:r>
              <a:rPr sz="1200" spc="-30" dirty="0">
                <a:latin typeface="MS PGothic"/>
                <a:cs typeface="MS PGothic"/>
              </a:rPr>
              <a:t>：</a:t>
            </a:r>
            <a:endParaRPr sz="1200" dirty="0">
              <a:latin typeface="MS PGothic"/>
              <a:cs typeface="MS PGothic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latin typeface="Calibri"/>
                <a:cs typeface="Calibri"/>
              </a:rPr>
              <a:t>E-mail</a:t>
            </a:r>
            <a:r>
              <a:rPr sz="1200" dirty="0">
                <a:latin typeface="MS PGothic"/>
                <a:cs typeface="MS PGothic"/>
              </a:rPr>
              <a:t>：  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2693478" y="2029071"/>
            <a:ext cx="170942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0</a:t>
            </a:r>
            <a:r>
              <a:rPr lang="en-US" sz="1200" dirty="0">
                <a:latin typeface="Calibri"/>
                <a:cs typeface="Calibri"/>
              </a:rPr>
              <a:t>6 69 26 00 12</a:t>
            </a:r>
            <a:endParaRPr sz="1200" dirty="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200" u="sng" spc="-10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secretariat@ccijf.asso.fr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8767" y="2634488"/>
            <a:ext cx="9480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24460" algn="l"/>
              </a:tabLst>
            </a:pPr>
            <a:r>
              <a:rPr sz="1200" dirty="0">
                <a:latin typeface="Calibri"/>
                <a:cs typeface="Calibri"/>
              </a:rPr>
              <a:t>Missio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lang="en-US" sz="1200" spc="5" dirty="0">
                <a:latin typeface="Calibri"/>
                <a:cs typeface="Calibri"/>
              </a:rPr>
              <a:t>:</a:t>
            </a:r>
            <a:endParaRPr sz="1200" dirty="0">
              <a:latin typeface="MS PGothic"/>
              <a:cs typeface="MS PGothic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64511" y="2634488"/>
            <a:ext cx="1796414" cy="5715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200"/>
              </a:lnSpc>
              <a:spcBef>
                <a:spcPts val="110"/>
              </a:spcBef>
            </a:pPr>
            <a:r>
              <a:rPr sz="1200" spc="-5" dirty="0">
                <a:latin typeface="Calibri"/>
                <a:cs typeface="Calibri"/>
              </a:rPr>
              <a:t>“Members’ Benefits”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0" dirty="0">
                <a:latin typeface="Calibri"/>
                <a:cs typeface="Calibri"/>
              </a:rPr>
              <a:t>“</a:t>
            </a:r>
            <a:r>
              <a:rPr sz="1200" dirty="0">
                <a:latin typeface="Calibri"/>
                <a:cs typeface="Calibri"/>
              </a:rPr>
              <a:t>Ja</a:t>
            </a:r>
            <a:r>
              <a:rPr sz="1200" spc="5" dirty="0">
                <a:latin typeface="Calibri"/>
                <a:cs typeface="Calibri"/>
              </a:rPr>
              <a:t>p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ese-</a:t>
            </a:r>
            <a:r>
              <a:rPr sz="1200" spc="-5" dirty="0">
                <a:latin typeface="Calibri"/>
                <a:cs typeface="Calibri"/>
              </a:rPr>
              <a:t>F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nc</a:t>
            </a:r>
            <a:r>
              <a:rPr sz="1200" dirty="0">
                <a:latin typeface="Calibri"/>
                <a:cs typeface="Calibri"/>
              </a:rPr>
              <a:t>h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</a:t>
            </a:r>
            <a:r>
              <a:rPr sz="1200" spc="-30" dirty="0">
                <a:latin typeface="Calibri"/>
                <a:cs typeface="Calibri"/>
              </a:rPr>
              <a:t>x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ha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g</a:t>
            </a:r>
            <a:r>
              <a:rPr sz="1200" spc="5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”  </a:t>
            </a:r>
            <a:r>
              <a:rPr sz="1200" spc="-5" dirty="0">
                <a:latin typeface="Calibri"/>
                <a:cs typeface="Calibri"/>
              </a:rPr>
              <a:t>“Members’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Networking”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45382" y="2634488"/>
            <a:ext cx="5045075" cy="571500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>
              <a:lnSpc>
                <a:spcPts val="1420"/>
              </a:lnSpc>
              <a:spcBef>
                <a:spcPts val="160"/>
              </a:spcBef>
            </a:pPr>
            <a:r>
              <a:rPr sz="1200" spc="-55" dirty="0">
                <a:latin typeface="Calibri"/>
                <a:cs typeface="Calibri"/>
              </a:rPr>
              <a:t>To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promote </a:t>
            </a:r>
            <a:r>
              <a:rPr sz="1200" spc="-5" dirty="0">
                <a:latin typeface="Calibri"/>
                <a:cs typeface="Calibri"/>
              </a:rPr>
              <a:t>projects </a:t>
            </a:r>
            <a:r>
              <a:rPr sz="1200" dirty="0">
                <a:latin typeface="Calibri"/>
                <a:cs typeface="Calibri"/>
              </a:rPr>
              <a:t>and </a:t>
            </a:r>
            <a:r>
              <a:rPr sz="1200" spc="-5" dirty="0">
                <a:latin typeface="Calibri"/>
                <a:cs typeface="Calibri"/>
              </a:rPr>
              <a:t>resolve problems </a:t>
            </a:r>
            <a:r>
              <a:rPr sz="1200" spc="-10" dirty="0">
                <a:latin typeface="Calibri"/>
                <a:cs typeface="Calibri"/>
              </a:rPr>
              <a:t>for </a:t>
            </a:r>
            <a:r>
              <a:rPr sz="1200" dirty="0">
                <a:latin typeface="Calibri"/>
                <a:cs typeface="Calibri"/>
              </a:rPr>
              <a:t>the </a:t>
            </a:r>
            <a:r>
              <a:rPr sz="1200" spc="-10" dirty="0">
                <a:latin typeface="Calibri"/>
                <a:cs typeface="Calibri"/>
              </a:rPr>
              <a:t>collective interest </a:t>
            </a:r>
            <a:r>
              <a:rPr sz="1200" spc="-5" dirty="0">
                <a:latin typeface="Calibri"/>
                <a:cs typeface="Calibri"/>
              </a:rPr>
              <a:t>of members.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5" dirty="0">
                <a:latin typeface="Calibri"/>
                <a:cs typeface="Calibri"/>
              </a:rPr>
              <a:t>To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expand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business relations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friendship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between</a:t>
            </a:r>
            <a:r>
              <a:rPr sz="1200" dirty="0">
                <a:latin typeface="Calibri"/>
                <a:cs typeface="Calibri"/>
              </a:rPr>
              <a:t> Japan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France.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ts val="1390"/>
              </a:lnSpc>
            </a:pPr>
            <a:r>
              <a:rPr sz="1200" spc="-55" dirty="0">
                <a:latin typeface="Calibri"/>
                <a:cs typeface="Calibri"/>
              </a:rPr>
              <a:t>To</a:t>
            </a:r>
            <a:r>
              <a:rPr sz="1200" spc="-5" dirty="0">
                <a:latin typeface="Calibri"/>
                <a:cs typeface="Calibri"/>
              </a:rPr>
              <a:t> expand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strengthen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network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among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members.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8767" y="3335782"/>
            <a:ext cx="1397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24460" algn="l"/>
              </a:tabLst>
            </a:pPr>
            <a:r>
              <a:rPr sz="1200" spc="-10" dirty="0">
                <a:latin typeface="Calibri"/>
                <a:cs typeface="Calibri"/>
              </a:rPr>
              <a:t>Executive Directors</a:t>
            </a:r>
            <a:r>
              <a:rPr sz="1200" spc="-10" dirty="0">
                <a:latin typeface="MS PGothic"/>
                <a:cs typeface="MS PGothic"/>
              </a:rPr>
              <a:t>：</a:t>
            </a:r>
            <a:endParaRPr sz="1200">
              <a:latin typeface="MS PGothic"/>
              <a:cs typeface="MS P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064511" y="3335782"/>
            <a:ext cx="1557655" cy="754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200"/>
              </a:lnSpc>
              <a:spcBef>
                <a:spcPts val="110"/>
              </a:spcBef>
            </a:pPr>
            <a:r>
              <a:rPr sz="1200" spc="-5" dirty="0">
                <a:latin typeface="Calibri"/>
                <a:cs typeface="Calibri"/>
              </a:rPr>
              <a:t>Honorary President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Hononary Vice President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President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Vice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Presidents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64511" y="4464997"/>
            <a:ext cx="12579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Auditors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42286" y="4815278"/>
            <a:ext cx="11290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Calibri"/>
                <a:cs typeface="Calibri"/>
              </a:rPr>
              <a:t>S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et</a:t>
            </a:r>
            <a:r>
              <a:rPr sz="1200" dirty="0">
                <a:latin typeface="Calibri"/>
                <a:cs typeface="Calibri"/>
              </a:rPr>
              <a:t>ary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Ge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al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3760088" y="3345334"/>
            <a:ext cx="5693207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fr-FR" sz="1200" dirty="0" err="1">
                <a:latin typeface="Calibri"/>
                <a:cs typeface="Calibri"/>
              </a:rPr>
              <a:t>Hideo</a:t>
            </a:r>
            <a:r>
              <a:rPr lang="fr-FR" sz="1200" dirty="0">
                <a:latin typeface="Calibri"/>
                <a:cs typeface="Calibri"/>
              </a:rPr>
              <a:t> SUZUKI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</a:t>
            </a:r>
            <a:r>
              <a:rPr lang="fr-FR" sz="1200" spc="-5" dirty="0">
                <a:latin typeface="Calibri"/>
                <a:cs typeface="Calibri"/>
              </a:rPr>
              <a:t>Ambassadeur extraordinaire et plénipotentiaire du Japon en France</a:t>
            </a:r>
            <a:r>
              <a:rPr sz="1200" spc="-5" dirty="0">
                <a:latin typeface="Calibri"/>
                <a:cs typeface="Calibri"/>
              </a:rPr>
              <a:t>) </a:t>
            </a:r>
            <a:r>
              <a:rPr sz="1200" spc="-260" dirty="0">
                <a:latin typeface="Calibri"/>
                <a:cs typeface="Calibri"/>
              </a:rPr>
              <a:t> </a:t>
            </a:r>
            <a:br>
              <a:rPr lang="fr-FR" sz="1200" spc="-260" dirty="0">
                <a:latin typeface="Calibri"/>
                <a:cs typeface="Calibri"/>
              </a:rPr>
            </a:br>
            <a:r>
              <a:rPr lang="fr-FR" sz="1200" spc="-10" dirty="0" err="1">
                <a:latin typeface="Calibri"/>
                <a:cs typeface="Calibri"/>
              </a:rPr>
              <a:t>Tomosaburo</a:t>
            </a:r>
            <a:r>
              <a:rPr lang="fr-FR" sz="1200" spc="-10" dirty="0">
                <a:latin typeface="Calibri"/>
                <a:cs typeface="Calibri"/>
              </a:rPr>
              <a:t> ESAKI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(Minister,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Embassy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dirty="0">
                <a:latin typeface="Calibri"/>
                <a:cs typeface="Calibri"/>
              </a:rPr>
              <a:t> Japan)</a:t>
            </a:r>
          </a:p>
          <a:p>
            <a:pPr marL="12700" marR="1654810" indent="12065"/>
            <a:r>
              <a:rPr lang="en-US" sz="1200" spc="-10" dirty="0">
                <a:latin typeface="Calibri"/>
                <a:cs typeface="Calibri"/>
              </a:rPr>
              <a:t>Masami SHODA</a:t>
            </a:r>
            <a:r>
              <a:rPr lang="en-US" sz="1200" spc="24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(</a:t>
            </a:r>
            <a:r>
              <a:rPr lang="en-US" sz="1200" spc="-20" dirty="0">
                <a:latin typeface="Calibri"/>
                <a:cs typeface="Calibri"/>
              </a:rPr>
              <a:t>MUFG Bank</a:t>
            </a:r>
            <a:r>
              <a:rPr sz="1200" spc="-25" dirty="0">
                <a:latin typeface="Calibri"/>
                <a:cs typeface="Calibri"/>
              </a:rPr>
              <a:t>) </a:t>
            </a:r>
            <a:r>
              <a:rPr sz="1200" spc="-20" dirty="0">
                <a:latin typeface="Calibri"/>
                <a:cs typeface="Calibri"/>
              </a:rPr>
              <a:t> </a:t>
            </a:r>
            <a:br>
              <a:rPr lang="fr-FR" sz="1200" spc="-20" dirty="0">
                <a:latin typeface="Calibri"/>
                <a:cs typeface="Calibri"/>
              </a:rPr>
            </a:br>
            <a:r>
              <a:rPr lang="fr-FR" sz="1200" spc="-10" dirty="0">
                <a:latin typeface="Calibri"/>
                <a:cs typeface="Calibri"/>
              </a:rPr>
              <a:t>Kaoru YAMAMOTO</a:t>
            </a:r>
            <a:r>
              <a:rPr lang="fr-FR" sz="1200" dirty="0">
                <a:latin typeface="Calibri"/>
                <a:cs typeface="Calibri"/>
              </a:rPr>
              <a:t> </a:t>
            </a:r>
            <a:r>
              <a:rPr lang="fr-FR" sz="1200" spc="-10" dirty="0">
                <a:latin typeface="Calibri"/>
                <a:cs typeface="Calibri"/>
              </a:rPr>
              <a:t>(KAJIMA France</a:t>
            </a:r>
            <a:r>
              <a:rPr lang="fr-FR" sz="1200" spc="-5" dirty="0">
                <a:latin typeface="Calibri"/>
                <a:cs typeface="Calibri"/>
              </a:rPr>
              <a:t>)</a:t>
            </a:r>
            <a:endParaRPr lang="fr-FR" sz="1200" dirty="0">
              <a:latin typeface="Calibri"/>
              <a:cs typeface="Calibri"/>
            </a:endParaRPr>
          </a:p>
          <a:p>
            <a:pPr marL="12700" marR="1652905">
              <a:lnSpc>
                <a:spcPct val="100000"/>
              </a:lnSpc>
            </a:pPr>
            <a:r>
              <a:rPr lang="fr-FR" sz="1200" spc="-5" dirty="0" err="1">
                <a:latin typeface="Calibri"/>
                <a:cs typeface="Calibri"/>
              </a:rPr>
              <a:t>Hiroto</a:t>
            </a:r>
            <a:r>
              <a:rPr lang="fr-FR" sz="1200" spc="-5" dirty="0">
                <a:latin typeface="Calibri"/>
                <a:cs typeface="Calibri"/>
              </a:rPr>
              <a:t> SHIMAMURA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</a:t>
            </a:r>
            <a:r>
              <a:rPr lang="en-US" sz="1200" spc="-5" dirty="0">
                <a:latin typeface="Calibri"/>
                <a:cs typeface="Calibri"/>
              </a:rPr>
              <a:t>MITSUBISHI France</a:t>
            </a:r>
            <a:r>
              <a:rPr sz="1200" spc="-10" dirty="0">
                <a:latin typeface="Calibri"/>
                <a:cs typeface="Calibri"/>
              </a:rPr>
              <a:t>) </a:t>
            </a:r>
            <a:endParaRPr lang="en-US" sz="1200" spc="-10" dirty="0">
              <a:latin typeface="Calibri"/>
              <a:cs typeface="Calibri"/>
            </a:endParaRPr>
          </a:p>
          <a:p>
            <a:pPr marL="12700" marR="1652905">
              <a:lnSpc>
                <a:spcPct val="100000"/>
              </a:lnSpc>
            </a:pPr>
            <a:r>
              <a:rPr lang="fr-FR" sz="1200" spc="-10" dirty="0">
                <a:latin typeface="Calibri"/>
                <a:cs typeface="Calibri"/>
              </a:rPr>
              <a:t>Ryosuke KONO (TOYOTA TMMF)</a:t>
            </a:r>
            <a:br>
              <a:rPr lang="fr-FR" sz="1200" spc="-10" dirty="0">
                <a:latin typeface="Calibri"/>
                <a:cs typeface="Calibri"/>
              </a:rPr>
            </a:br>
            <a:r>
              <a:rPr sz="1200" spc="-254" dirty="0">
                <a:latin typeface="Calibri"/>
                <a:cs typeface="Calibri"/>
              </a:rPr>
              <a:t> </a:t>
            </a:r>
            <a:r>
              <a:rPr lang="fr-FR" sz="1200" spc="-10" dirty="0" err="1">
                <a:latin typeface="Calibri"/>
                <a:cs typeface="Calibri"/>
              </a:rPr>
              <a:t>Chihiro</a:t>
            </a:r>
            <a:r>
              <a:rPr lang="ja-JP" altLang="en-US" sz="1200" dirty="0">
                <a:latin typeface="Calibri"/>
                <a:cs typeface="Calibri"/>
              </a:rPr>
              <a:t> </a:t>
            </a:r>
            <a:r>
              <a:rPr lang="fr-FR" altLang="ja-JP" sz="1200" spc="-15" dirty="0">
                <a:latin typeface="Calibri"/>
                <a:cs typeface="Calibri"/>
              </a:rPr>
              <a:t>MORISHIMA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(BANK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JAPAN)</a:t>
            </a:r>
            <a:endParaRPr sz="1200" dirty="0">
              <a:latin typeface="Calibri"/>
              <a:cs typeface="Calibri"/>
            </a:endParaRPr>
          </a:p>
          <a:p>
            <a:pPr marL="12700" marR="3700779">
              <a:lnSpc>
                <a:spcPct val="100000"/>
              </a:lnSpc>
            </a:pPr>
            <a:r>
              <a:rPr lang="fr-FR" sz="1200" spc="-5" dirty="0">
                <a:latin typeface="Calibri"/>
                <a:cs typeface="Calibri"/>
              </a:rPr>
              <a:t>Mika UCHINO </a:t>
            </a:r>
            <a:r>
              <a:rPr sz="1200" spc="-5" dirty="0">
                <a:latin typeface="Calibri"/>
                <a:cs typeface="Calibri"/>
              </a:rPr>
              <a:t>(JBIC) </a:t>
            </a:r>
            <a:r>
              <a:rPr sz="1200" spc="-254" dirty="0">
                <a:latin typeface="Calibri"/>
                <a:cs typeface="Calibri"/>
              </a:rPr>
              <a:t> </a:t>
            </a:r>
            <a:br>
              <a:rPr lang="fr-FR" sz="1200" spc="-254" dirty="0">
                <a:latin typeface="Calibri"/>
                <a:cs typeface="Calibri"/>
              </a:rPr>
            </a:br>
            <a:r>
              <a:rPr lang="fr-FR" sz="1200" spc="-254" dirty="0">
                <a:latin typeface="Calibri"/>
                <a:cs typeface="Calibri"/>
              </a:rPr>
              <a:t>H</a:t>
            </a:r>
            <a:r>
              <a:rPr sz="1200" spc="-10" dirty="0" err="1">
                <a:latin typeface="Calibri"/>
                <a:cs typeface="Calibri"/>
              </a:rPr>
              <a:t>i</a:t>
            </a:r>
            <a:r>
              <a:rPr lang="fr-FR" sz="1200" spc="-10" dirty="0">
                <a:latin typeface="Calibri"/>
                <a:cs typeface="Calibri"/>
              </a:rPr>
              <a:t>i</a:t>
            </a:r>
            <a:r>
              <a:rPr sz="1200" spc="-10" dirty="0" err="1">
                <a:latin typeface="Calibri"/>
                <a:cs typeface="Calibri"/>
              </a:rPr>
              <a:t>rotaka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YAMADA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8767" y="5251888"/>
            <a:ext cx="135476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24460" algn="l"/>
              </a:tabLst>
            </a:pPr>
            <a:r>
              <a:rPr sz="1200" spc="-5" dirty="0">
                <a:latin typeface="Calibri"/>
                <a:cs typeface="Calibri"/>
              </a:rPr>
              <a:t>Members</a:t>
            </a:r>
            <a:r>
              <a:rPr sz="1200" spc="-5" dirty="0">
                <a:latin typeface="MS PGothic"/>
                <a:cs typeface="MS PGothic"/>
              </a:rPr>
              <a:t>：</a:t>
            </a:r>
            <a:endParaRPr sz="1200" dirty="0">
              <a:latin typeface="MS PGothic"/>
              <a:cs typeface="MS PGothic"/>
            </a:endParaRPr>
          </a:p>
          <a:p>
            <a:pPr marL="14986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(as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of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lang="en-US" sz="1200" spc="-5" dirty="0">
                <a:latin typeface="Calibri"/>
                <a:cs typeface="Calibri"/>
              </a:rPr>
              <a:t>24/03/2026</a:t>
            </a:r>
            <a:r>
              <a:rPr sz="1200" spc="-5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64511" y="5239860"/>
            <a:ext cx="3702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Full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Members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(Japanese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companies</a:t>
            </a:r>
            <a:r>
              <a:rPr sz="1200" dirty="0">
                <a:latin typeface="Calibri"/>
                <a:cs typeface="Calibri"/>
              </a:rPr>
              <a:t> and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organisations)</a:t>
            </a:r>
            <a:r>
              <a:rPr sz="1200" spc="-5" dirty="0">
                <a:latin typeface="MS PGothic"/>
                <a:cs typeface="MS PGothic"/>
              </a:rPr>
              <a:t>：</a:t>
            </a:r>
            <a:endParaRPr sz="1200" dirty="0">
              <a:latin typeface="MS PGothic"/>
              <a:cs typeface="MS PGothic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Associate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Members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(French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companies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organisations)</a:t>
            </a:r>
            <a:r>
              <a:rPr sz="1200" spc="-5" dirty="0">
                <a:latin typeface="MS PGothic"/>
                <a:cs typeface="MS PGothic"/>
              </a:rPr>
              <a:t>：</a:t>
            </a:r>
            <a:endParaRPr sz="1200" dirty="0">
              <a:latin typeface="MS PGothic"/>
              <a:cs typeface="MS PGothic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7196" y="5239859"/>
            <a:ext cx="259079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1200" dirty="0">
                <a:latin typeface="Calibri"/>
                <a:cs typeface="Calibri"/>
              </a:rPr>
              <a:t>190</a:t>
            </a:r>
            <a:endParaRPr sz="1200" dirty="0">
              <a:latin typeface="Calibri"/>
              <a:cs typeface="Calibri"/>
            </a:endParaRPr>
          </a:p>
          <a:p>
            <a:pPr marL="82550">
              <a:lnSpc>
                <a:spcPct val="100000"/>
              </a:lnSpc>
            </a:pPr>
            <a:r>
              <a:rPr lang="fr-FR" sz="1200" dirty="0">
                <a:latin typeface="Calibri"/>
                <a:cs typeface="Calibri"/>
              </a:rPr>
              <a:t>16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48767" y="5822532"/>
            <a:ext cx="13379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indent="-111760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24460" algn="l"/>
              </a:tabLst>
            </a:pPr>
            <a:r>
              <a:rPr sz="1200" spc="-5" dirty="0">
                <a:latin typeface="Calibri"/>
                <a:cs typeface="Calibri"/>
              </a:rPr>
              <a:t>Board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Directors</a:t>
            </a:r>
            <a:r>
              <a:rPr sz="1200" spc="-5" dirty="0">
                <a:latin typeface="MS PGothic"/>
                <a:cs typeface="MS PGothic"/>
              </a:rPr>
              <a:t>：</a:t>
            </a:r>
            <a:endParaRPr sz="1200" dirty="0">
              <a:latin typeface="MS PGothic"/>
              <a:cs typeface="MS PGothic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42286" y="5833303"/>
            <a:ext cx="6107430" cy="37189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860">
              <a:lnSpc>
                <a:spcPts val="1430"/>
              </a:lnSpc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3</a:t>
            </a:r>
            <a:r>
              <a:rPr lang="fr-FR" sz="1200" dirty="0">
                <a:latin typeface="Calibri"/>
                <a:cs typeface="Calibri"/>
              </a:rPr>
              <a:t>4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Members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Board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2 </a:t>
            </a:r>
            <a:r>
              <a:rPr sz="1200" spc="-5" dirty="0">
                <a:latin typeface="Calibri"/>
                <a:cs typeface="Calibri"/>
              </a:rPr>
              <a:t>Auditors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are selected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from </a:t>
            </a:r>
            <a:r>
              <a:rPr sz="1200" dirty="0">
                <a:latin typeface="Calibri"/>
                <a:cs typeface="Calibri"/>
              </a:rPr>
              <a:t>Full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Members.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ts val="1430"/>
              </a:lnSpc>
            </a:pPr>
            <a:r>
              <a:rPr sz="1200" spc="-5" dirty="0">
                <a:latin typeface="Calibri"/>
                <a:cs typeface="Calibri"/>
              </a:rPr>
              <a:t>Committees,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Responsible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Directors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Secretariat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are</a:t>
            </a:r>
            <a:r>
              <a:rPr sz="1200" dirty="0">
                <a:latin typeface="Calibri"/>
                <a:cs typeface="Calibri"/>
              </a:rPr>
              <a:t> under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control</a:t>
            </a:r>
            <a:r>
              <a:rPr sz="1200" spc="-5" dirty="0">
                <a:latin typeface="Calibri"/>
                <a:cs typeface="Calibri"/>
              </a:rPr>
              <a:t> of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Board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Directors.</a:t>
            </a:r>
            <a:endParaRPr sz="1200" dirty="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81933" y="224040"/>
            <a:ext cx="6040120" cy="582295"/>
            <a:chOff x="281933" y="224040"/>
            <a:chExt cx="6040120" cy="582295"/>
          </a:xfrm>
        </p:grpSpPr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933" y="260501"/>
              <a:ext cx="6039625" cy="45431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20112" y="224040"/>
              <a:ext cx="1760219" cy="582155"/>
            </a:xfrm>
            <a:prstGeom prst="rect">
              <a:avLst/>
            </a:prstGeom>
          </p:spPr>
        </p:pic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98513" y="268033"/>
            <a:ext cx="5956300" cy="380365"/>
          </a:xfrm>
          <a:prstGeom prst="rect">
            <a:avLst/>
          </a:prstGeom>
          <a:solidFill>
            <a:srgbClr val="003399"/>
          </a:solidFill>
        </p:spPr>
        <p:txBody>
          <a:bodyPr vert="horz" wrap="square" lIns="0" tIns="450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 CCIJF</a:t>
            </a:r>
            <a:endParaRPr sz="1800" dirty="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066" y="2466975"/>
            <a:ext cx="4181475" cy="4391025"/>
            <a:chOff x="57912" y="2439923"/>
            <a:chExt cx="4181475" cy="4391025"/>
          </a:xfrm>
        </p:grpSpPr>
        <p:sp>
          <p:nvSpPr>
            <p:cNvPr id="30" name="object 30"/>
            <p:cNvSpPr/>
            <p:nvPr/>
          </p:nvSpPr>
          <p:spPr>
            <a:xfrm>
              <a:off x="57912" y="2439923"/>
              <a:ext cx="4181475" cy="4391025"/>
            </a:xfrm>
            <a:custGeom>
              <a:avLst/>
              <a:gdLst/>
              <a:ahLst/>
              <a:cxnLst/>
              <a:rect l="l" t="t" r="r" b="b"/>
              <a:pathLst>
                <a:path w="4181475" h="4391025">
                  <a:moveTo>
                    <a:pt x="0" y="0"/>
                  </a:moveTo>
                  <a:lnTo>
                    <a:pt x="0" y="4367229"/>
                  </a:lnTo>
                  <a:lnTo>
                    <a:pt x="4181475" y="4367229"/>
                  </a:lnTo>
                  <a:lnTo>
                    <a:pt x="4181475" y="4391027"/>
                  </a:lnTo>
                </a:path>
              </a:pathLst>
            </a:custGeom>
            <a:ln w="57150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2211" y="3000755"/>
              <a:ext cx="3476625" cy="3691254"/>
            </a:xfrm>
            <a:custGeom>
              <a:avLst/>
              <a:gdLst/>
              <a:ahLst/>
              <a:cxnLst/>
              <a:rect l="l" t="t" r="r" b="b"/>
              <a:pathLst>
                <a:path w="3476625" h="3691254">
                  <a:moveTo>
                    <a:pt x="0" y="0"/>
                  </a:moveTo>
                  <a:lnTo>
                    <a:pt x="0" y="3690937"/>
                  </a:lnTo>
                  <a:lnTo>
                    <a:pt x="3476625" y="3690937"/>
                  </a:lnTo>
                  <a:lnTo>
                    <a:pt x="3476625" y="3686175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60597" y="144792"/>
            <a:ext cx="6030595" cy="582295"/>
            <a:chOff x="260597" y="144792"/>
            <a:chExt cx="6030595" cy="5822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0597" y="181183"/>
              <a:ext cx="6030481" cy="45288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04544" y="144792"/>
              <a:ext cx="3941064" cy="582155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81940" y="193547"/>
            <a:ext cx="5937885" cy="368935"/>
          </a:xfrm>
          <a:prstGeom prst="rect">
            <a:avLst/>
          </a:prstGeom>
          <a:solidFill>
            <a:srgbClr val="003399"/>
          </a:solidFill>
          <a:ln w="9525">
            <a:solidFill>
              <a:srgbClr val="1F487C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320"/>
              </a:spcBef>
              <a:tabLst>
                <a:tab pos="878205" algn="l"/>
              </a:tabLst>
            </a:pP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CCIJF	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sz="180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8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55915" y="105155"/>
            <a:ext cx="1950084" cy="63550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61289" y="775208"/>
            <a:ext cx="9306560" cy="754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430"/>
              </a:lnSpc>
              <a:spcBef>
                <a:spcPts val="100"/>
              </a:spcBef>
            </a:pPr>
            <a:r>
              <a:rPr sz="1200" b="1" dirty="0">
                <a:latin typeface="Calibri"/>
                <a:cs typeface="Calibri"/>
              </a:rPr>
              <a:t>&lt;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Groups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&gt;</a:t>
            </a:r>
            <a:endParaRPr sz="1200">
              <a:latin typeface="Calibri"/>
              <a:cs typeface="Calibri"/>
            </a:endParaRPr>
          </a:p>
          <a:p>
            <a:pPr marL="12700" marR="5080">
              <a:lnSpc>
                <a:spcPts val="1440"/>
              </a:lnSpc>
              <a:spcBef>
                <a:spcPts val="35"/>
              </a:spcBef>
            </a:pPr>
            <a:r>
              <a:rPr sz="1200" spc="-5" dirty="0">
                <a:latin typeface="Calibri"/>
                <a:cs typeface="Calibri"/>
              </a:rPr>
              <a:t>Creation of </a:t>
            </a:r>
            <a:r>
              <a:rPr sz="1200" dirty="0">
                <a:latin typeface="Calibri"/>
                <a:cs typeface="Calibri"/>
              </a:rPr>
              <a:t>line </a:t>
            </a:r>
            <a:r>
              <a:rPr sz="1200" spc="-5" dirty="0">
                <a:latin typeface="Calibri"/>
                <a:cs typeface="Calibri"/>
              </a:rPr>
              <a:t>of business to </a:t>
            </a:r>
            <a:r>
              <a:rPr sz="1200" dirty="0">
                <a:latin typeface="Calibri"/>
                <a:cs typeface="Calibri"/>
              </a:rPr>
              <a:t>assemble </a:t>
            </a:r>
            <a:r>
              <a:rPr sz="1200" spc="-5" dirty="0">
                <a:latin typeface="Calibri"/>
                <a:cs typeface="Calibri"/>
              </a:rPr>
              <a:t>common problems experienced </a:t>
            </a:r>
            <a:r>
              <a:rPr sz="1200" dirty="0">
                <a:latin typeface="Calibri"/>
                <a:cs typeface="Calibri"/>
              </a:rPr>
              <a:t>by their </a:t>
            </a:r>
            <a:r>
              <a:rPr sz="1200" spc="-5" dirty="0">
                <a:latin typeface="Calibri"/>
                <a:cs typeface="Calibri"/>
              </a:rPr>
              <a:t>members. </a:t>
            </a:r>
            <a:r>
              <a:rPr sz="1200" dirty="0">
                <a:latin typeface="Calibri"/>
                <a:cs typeface="Calibri"/>
              </a:rPr>
              <a:t>Full </a:t>
            </a:r>
            <a:r>
              <a:rPr sz="1200" spc="-5" dirty="0">
                <a:latin typeface="Calibri"/>
                <a:cs typeface="Calibri"/>
              </a:rPr>
              <a:t>Members </a:t>
            </a:r>
            <a:r>
              <a:rPr sz="1200" dirty="0">
                <a:latin typeface="Calibri"/>
                <a:cs typeface="Calibri"/>
              </a:rPr>
              <a:t>belong </a:t>
            </a:r>
            <a:r>
              <a:rPr sz="1200" spc="-5" dirty="0">
                <a:latin typeface="Calibri"/>
                <a:cs typeface="Calibri"/>
              </a:rPr>
              <a:t>to </a:t>
            </a:r>
            <a:r>
              <a:rPr sz="1200" dirty="0">
                <a:latin typeface="Calibri"/>
                <a:cs typeface="Calibri"/>
              </a:rPr>
              <a:t>one </a:t>
            </a:r>
            <a:r>
              <a:rPr sz="1200" spc="-5" dirty="0">
                <a:latin typeface="Calibri"/>
                <a:cs typeface="Calibri"/>
              </a:rPr>
              <a:t>Industry Group segment most 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relevant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to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their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company.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ts val="1390"/>
              </a:lnSpc>
            </a:pPr>
            <a:r>
              <a:rPr sz="1200" spc="-10" dirty="0">
                <a:latin typeface="Calibri"/>
                <a:cs typeface="Calibri"/>
              </a:rPr>
              <a:t>Each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Group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will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elect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assigned </a:t>
            </a:r>
            <a:r>
              <a:rPr sz="1200" spc="-5" dirty="0">
                <a:latin typeface="Calibri"/>
                <a:cs typeface="Calibri"/>
              </a:rPr>
              <a:t>number(s)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of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Director(s)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to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represent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each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group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at</a:t>
            </a:r>
            <a:r>
              <a:rPr sz="1200" dirty="0">
                <a:latin typeface="Calibri"/>
                <a:cs typeface="Calibri"/>
              </a:rPr>
              <a:t> the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Board Meeting.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92478" y="1506728"/>
            <a:ext cx="799782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568190" algn="l"/>
              </a:tabLst>
            </a:pPr>
            <a:r>
              <a:rPr sz="1200" spc="-5" dirty="0" err="1">
                <a:latin typeface="Calibri"/>
                <a:cs typeface="Calibri"/>
              </a:rPr>
              <a:t>Shos</a:t>
            </a:r>
            <a:r>
              <a:rPr lang="fr-FR" sz="1200" spc="-5" dirty="0">
                <a:latin typeface="Calibri"/>
                <a:cs typeface="Calibri"/>
              </a:rPr>
              <a:t>h</a:t>
            </a:r>
            <a:r>
              <a:rPr sz="1200" spc="-5" dirty="0">
                <a:latin typeface="Calibri"/>
                <a:cs typeface="Calibri"/>
              </a:rPr>
              <a:t>as,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import-export,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coopération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 err="1">
                <a:latin typeface="Calibri"/>
                <a:cs typeface="Calibri"/>
              </a:rPr>
              <a:t>économique</a:t>
            </a:r>
            <a:r>
              <a:rPr sz="1200" spc="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</a:t>
            </a:r>
            <a:r>
              <a:rPr sz="1200" dirty="0">
                <a:latin typeface="Calibri"/>
                <a:cs typeface="Calibri"/>
              </a:rPr>
              <a:t>2</a:t>
            </a:r>
            <a:r>
              <a:rPr lang="fr-FR" sz="1200" dirty="0">
                <a:latin typeface="Calibri"/>
                <a:cs typeface="Calibri"/>
              </a:rPr>
              <a:t>2</a:t>
            </a:r>
            <a:r>
              <a:rPr sz="900" dirty="0">
                <a:latin typeface="Calibri"/>
                <a:cs typeface="Calibri"/>
              </a:rPr>
              <a:t>)</a:t>
            </a:r>
            <a:r>
              <a:rPr lang="ja-JP" altLang="fr-FR" sz="900" dirty="0">
                <a:latin typeface="Calibri"/>
                <a:cs typeface="Calibri"/>
              </a:rPr>
              <a:t>　　　　       ■</a:t>
            </a:r>
            <a:r>
              <a:rPr lang="ja-JP" altLang="fr-FR"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Group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#6</a:t>
            </a:r>
            <a:r>
              <a:rPr lang="ja-JP" altLang="fr-FR" sz="1200" spc="-5" dirty="0">
                <a:latin typeface="MS PGothic"/>
                <a:cs typeface="Calibri"/>
              </a:rPr>
              <a:t>　</a:t>
            </a:r>
            <a:r>
              <a:rPr sz="1200" spc="-5" dirty="0">
                <a:latin typeface="Calibri"/>
                <a:cs typeface="Calibri"/>
              </a:rPr>
              <a:t>Communication,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Information,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Energy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</a:t>
            </a:r>
            <a:r>
              <a:rPr lang="en-US" sz="1200" spc="-5" dirty="0">
                <a:latin typeface="Calibri"/>
                <a:cs typeface="Calibri"/>
              </a:rPr>
              <a:t>7</a:t>
            </a:r>
            <a:r>
              <a:rPr sz="1200" spc="-5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96435" y="1689380"/>
            <a:ext cx="87416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91135" algn="l"/>
              </a:tabLst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</a:t>
            </a:r>
            <a:r>
              <a:rPr sz="1200" spc="5" dirty="0">
                <a:latin typeface="Calibri"/>
                <a:cs typeface="Calibri"/>
              </a:rPr>
              <a:t>7</a:t>
            </a:r>
            <a:endParaRPr sz="1200" dirty="0">
              <a:latin typeface="MS PGothic"/>
              <a:cs typeface="MS PGothic"/>
            </a:endParaRPr>
          </a:p>
          <a:p>
            <a:pPr marL="190500" indent="-178435">
              <a:lnSpc>
                <a:spcPct val="100000"/>
              </a:lnSpc>
              <a:buFont typeface="MS PGothic"/>
              <a:buChar char="◼"/>
              <a:tabLst>
                <a:tab pos="191135" algn="l"/>
              </a:tabLst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3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</a:t>
            </a:r>
            <a:r>
              <a:rPr sz="1200" spc="5" dirty="0">
                <a:latin typeface="Calibri"/>
                <a:cs typeface="Calibri"/>
              </a:rPr>
              <a:t>8</a:t>
            </a:r>
            <a:endParaRPr sz="1200" dirty="0">
              <a:latin typeface="MS PGothic"/>
              <a:cs typeface="MS PGothic"/>
            </a:endParaRPr>
          </a:p>
          <a:p>
            <a:pPr marL="190500" indent="-178435">
              <a:lnSpc>
                <a:spcPct val="100000"/>
              </a:lnSpc>
              <a:buFont typeface="MS PGothic"/>
              <a:buChar char="◼"/>
              <a:tabLst>
                <a:tab pos="191135" algn="l"/>
              </a:tabLst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</a:t>
            </a:r>
            <a:r>
              <a:rPr sz="1200" spc="5" dirty="0">
                <a:latin typeface="Calibri"/>
                <a:cs typeface="Calibri"/>
              </a:rPr>
              <a:t>9</a:t>
            </a:r>
            <a:endParaRPr sz="1200" dirty="0">
              <a:latin typeface="MS PGothic"/>
              <a:cs typeface="MS P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1289" y="1506728"/>
            <a:ext cx="85788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8435">
              <a:lnSpc>
                <a:spcPct val="100000"/>
              </a:lnSpc>
              <a:spcBef>
                <a:spcPts val="100"/>
              </a:spcBef>
              <a:buFont typeface="MS PGothic"/>
              <a:buChar char="◼"/>
              <a:tabLst>
                <a:tab pos="191135" algn="l"/>
              </a:tabLst>
            </a:pPr>
            <a:r>
              <a:rPr sz="1200" spc="-5" dirty="0">
                <a:latin typeface="Calibri"/>
                <a:cs typeface="Calibri"/>
              </a:rPr>
              <a:t>G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#1</a:t>
            </a:r>
            <a:endParaRPr sz="1200" dirty="0">
              <a:latin typeface="MS PGothic"/>
              <a:cs typeface="MS PGothic"/>
            </a:endParaRPr>
          </a:p>
          <a:p>
            <a:pPr marL="190500" indent="-178435">
              <a:lnSpc>
                <a:spcPct val="100000"/>
              </a:lnSpc>
              <a:buFont typeface="MS PGothic"/>
              <a:buChar char="◼"/>
              <a:tabLst>
                <a:tab pos="191135" algn="l"/>
              </a:tabLst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</a:t>
            </a:r>
            <a:r>
              <a:rPr sz="1200" spc="5" dirty="0">
                <a:latin typeface="Calibri"/>
                <a:cs typeface="Calibri"/>
              </a:rPr>
              <a:t>2</a:t>
            </a:r>
            <a:endParaRPr sz="1200" dirty="0">
              <a:latin typeface="MS PGothic"/>
              <a:cs typeface="MS PGothic"/>
            </a:endParaRPr>
          </a:p>
          <a:p>
            <a:pPr marL="190500" indent="-178435">
              <a:lnSpc>
                <a:spcPct val="100000"/>
              </a:lnSpc>
              <a:buFont typeface="MS PGothic"/>
              <a:buChar char="◼"/>
              <a:tabLst>
                <a:tab pos="191135" algn="l"/>
              </a:tabLst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30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</a:t>
            </a:r>
            <a:r>
              <a:rPr sz="1200" spc="5" dirty="0">
                <a:latin typeface="Calibri"/>
                <a:cs typeface="Calibri"/>
              </a:rPr>
              <a:t>3</a:t>
            </a:r>
            <a:endParaRPr sz="1200" dirty="0">
              <a:latin typeface="MS PGothic"/>
              <a:cs typeface="MS PGothic"/>
            </a:endParaRPr>
          </a:p>
          <a:p>
            <a:pPr marL="193675" indent="-181610">
              <a:lnSpc>
                <a:spcPct val="100000"/>
              </a:lnSpc>
              <a:buFont typeface="MS PGothic"/>
              <a:buChar char="◼"/>
              <a:tabLst>
                <a:tab pos="194310" algn="l"/>
              </a:tabLst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</a:t>
            </a:r>
            <a:r>
              <a:rPr sz="1200" spc="5" dirty="0">
                <a:latin typeface="Calibri"/>
                <a:cs typeface="Calibri"/>
              </a:rPr>
              <a:t>4</a:t>
            </a:r>
            <a:endParaRPr sz="1200" dirty="0">
              <a:latin typeface="MS PGothic"/>
              <a:cs typeface="MS PGothic"/>
            </a:endParaRPr>
          </a:p>
          <a:p>
            <a:pPr marL="190500" indent="-178435">
              <a:lnSpc>
                <a:spcPct val="100000"/>
              </a:lnSpc>
              <a:buFont typeface="MS PGothic"/>
              <a:buChar char="◼"/>
              <a:tabLst>
                <a:tab pos="191135" algn="l"/>
              </a:tabLst>
            </a:pPr>
            <a:r>
              <a:rPr sz="1200" dirty="0">
                <a:latin typeface="Calibri"/>
                <a:cs typeface="Calibri"/>
              </a:rPr>
              <a:t>G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#</a:t>
            </a:r>
            <a:r>
              <a:rPr sz="1200" spc="5" dirty="0">
                <a:latin typeface="Calibri"/>
                <a:cs typeface="Calibri"/>
              </a:rPr>
              <a:t>5</a:t>
            </a:r>
            <a:r>
              <a:rPr sz="1200" dirty="0">
                <a:latin typeface="MS PGothic"/>
                <a:cs typeface="MS PGothic"/>
              </a:rPr>
              <a:t>：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92478" y="1689608"/>
            <a:ext cx="270637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Calibri"/>
                <a:cs typeface="Calibri"/>
              </a:rPr>
              <a:t>Retail,</a:t>
            </a:r>
            <a:r>
              <a:rPr sz="1200" spc="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Department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Stores,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Distribution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(1</a:t>
            </a:r>
            <a:r>
              <a:rPr lang="en-US" sz="1200" spc="-5" dirty="0">
                <a:latin typeface="Calibri"/>
                <a:cs typeface="Calibri"/>
              </a:rPr>
              <a:t>1</a:t>
            </a:r>
            <a:r>
              <a:rPr sz="1200" spc="-5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Electronics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(2</a:t>
            </a:r>
            <a:r>
              <a:rPr lang="en-US" sz="1200" spc="-5" dirty="0">
                <a:latin typeface="Calibri"/>
                <a:cs typeface="Calibri"/>
              </a:rPr>
              <a:t>2</a:t>
            </a:r>
            <a:r>
              <a:rPr sz="1200" spc="-5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 marL="12700" marR="46355" indent="2540">
              <a:lnSpc>
                <a:spcPct val="100000"/>
              </a:lnSpc>
            </a:pPr>
            <a:r>
              <a:rPr sz="1200" dirty="0">
                <a:latin typeface="Calibri"/>
                <a:cs typeface="Calibri"/>
              </a:rPr>
              <a:t>Machines, </a:t>
            </a:r>
            <a:r>
              <a:rPr sz="1200" spc="-5" dirty="0">
                <a:latin typeface="Calibri"/>
                <a:cs typeface="Calibri"/>
              </a:rPr>
              <a:t>automobiles, constructions (</a:t>
            </a:r>
            <a:r>
              <a:rPr lang="fr-FR" sz="1200" spc="-5" dirty="0">
                <a:latin typeface="Calibri"/>
                <a:cs typeface="Calibri"/>
              </a:rPr>
              <a:t>31</a:t>
            </a:r>
            <a:r>
              <a:rPr sz="1200" spc="-5" dirty="0">
                <a:latin typeface="Calibri"/>
                <a:cs typeface="Calibri"/>
              </a:rPr>
              <a:t>)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Food,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Chemicals,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Cosmetics</a:t>
            </a:r>
            <a:r>
              <a:rPr sz="1200" spc="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(3</a:t>
            </a:r>
            <a:r>
              <a:rPr lang="fr-FR" sz="1200" dirty="0">
                <a:latin typeface="Calibri"/>
                <a:cs typeface="Calibri"/>
              </a:rPr>
              <a:t>6</a:t>
            </a:r>
            <a:r>
              <a:rPr sz="1200" dirty="0">
                <a:latin typeface="Calibri"/>
                <a:cs typeface="Calibri"/>
              </a:rPr>
              <a:t>)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5968545" y="1689380"/>
            <a:ext cx="3576166" cy="7463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latin typeface="Calibri"/>
                <a:cs typeface="Calibri"/>
              </a:rPr>
              <a:t>Tourism,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Transport,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Leisure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(1</a:t>
            </a:r>
            <a:r>
              <a:rPr lang="fr-FR" sz="1200" spc="-5" dirty="0">
                <a:latin typeface="Calibri"/>
                <a:cs typeface="Calibri"/>
              </a:rPr>
              <a:t>7</a:t>
            </a:r>
            <a:r>
              <a:rPr sz="1200" spc="-5" dirty="0">
                <a:latin typeface="Calibri"/>
                <a:cs typeface="Calibri"/>
              </a:rPr>
              <a:t>)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Banking,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Securities,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Insurance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(15)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Calibri"/>
                <a:cs typeface="Calibri"/>
              </a:rPr>
              <a:t>Consultations,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Media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contents </a:t>
            </a:r>
            <a:r>
              <a:rPr sz="1200" spc="-5" dirty="0">
                <a:latin typeface="Calibri"/>
                <a:cs typeface="Calibri"/>
              </a:rPr>
              <a:t>et Services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(2</a:t>
            </a:r>
            <a:r>
              <a:rPr lang="fr-FR" sz="1200" dirty="0">
                <a:latin typeface="Calibri"/>
                <a:cs typeface="Calibri"/>
              </a:rPr>
              <a:t>9</a:t>
            </a:r>
            <a:r>
              <a:rPr sz="1200" dirty="0">
                <a:latin typeface="Calibri"/>
                <a:cs typeface="Calibri"/>
              </a:rPr>
              <a:t>)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lang="ja-JP" altLang="fr-FR" sz="1000" spc="20" dirty="0">
                <a:latin typeface="Calibri"/>
                <a:cs typeface="Calibri"/>
              </a:rPr>
              <a:t>　　　</a:t>
            </a:r>
            <a:endParaRPr lang="fr-FR" altLang="ja-JP" sz="1000" spc="2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lang="ja-JP" altLang="fr-FR" sz="1000" spc="20" dirty="0">
                <a:latin typeface="Calibri"/>
                <a:cs typeface="Calibri"/>
              </a:rPr>
              <a:t>　　　　　　　　　　　　　　　　　　　　</a:t>
            </a:r>
            <a:r>
              <a:rPr sz="1000" spc="-5" dirty="0">
                <a:latin typeface="Calibri"/>
                <a:cs typeface="Calibri"/>
              </a:rPr>
              <a:t>Full</a:t>
            </a:r>
            <a:r>
              <a:rPr sz="1000" spc="-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Members</a:t>
            </a:r>
            <a:r>
              <a:rPr sz="1000" spc="20" dirty="0">
                <a:latin typeface="Calibri"/>
                <a:cs typeface="Calibri"/>
              </a:rPr>
              <a:t> </a:t>
            </a:r>
            <a:r>
              <a:rPr sz="1000" spc="-5" dirty="0">
                <a:latin typeface="Calibri"/>
                <a:cs typeface="Calibri"/>
              </a:rPr>
              <a:t>(as of</a:t>
            </a:r>
            <a:r>
              <a:rPr sz="1000" spc="-15" dirty="0">
                <a:latin typeface="Calibri"/>
                <a:cs typeface="Calibri"/>
              </a:rPr>
              <a:t> </a:t>
            </a:r>
            <a:r>
              <a:rPr lang="en-US" sz="1000" spc="-10" dirty="0">
                <a:latin typeface="Calibri"/>
                <a:cs typeface="Calibri"/>
              </a:rPr>
              <a:t>24/03/2026</a:t>
            </a:r>
            <a:r>
              <a:rPr sz="1000" spc="-10" dirty="0">
                <a:latin typeface="Calibri"/>
                <a:cs typeface="Calibri"/>
              </a:rPr>
              <a:t>)</a:t>
            </a:r>
            <a:endParaRPr sz="100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>
              <a:lnSpc>
                <a:spcPct val="100000"/>
              </a:lnSpc>
              <a:spcBef>
                <a:spcPts val="100"/>
              </a:spcBef>
            </a:pPr>
            <a:r>
              <a:rPr dirty="0"/>
              <a:t>&lt;</a:t>
            </a:r>
            <a:r>
              <a:rPr spc="-15" dirty="0"/>
              <a:t> </a:t>
            </a:r>
            <a:r>
              <a:rPr spc="-5" dirty="0"/>
              <a:t>Board</a:t>
            </a:r>
            <a:r>
              <a:rPr spc="-15" dirty="0"/>
              <a:t> </a:t>
            </a:r>
            <a:r>
              <a:rPr dirty="0"/>
              <a:t>of</a:t>
            </a:r>
            <a:r>
              <a:rPr spc="-5" dirty="0"/>
              <a:t> Directors</a:t>
            </a:r>
            <a:r>
              <a:rPr spc="-45" dirty="0"/>
              <a:t> </a:t>
            </a:r>
            <a:r>
              <a:rPr dirty="0"/>
              <a:t>&gt;</a:t>
            </a:r>
          </a:p>
          <a:p>
            <a:pPr marL="190500" indent="-178435">
              <a:lnSpc>
                <a:spcPct val="100000"/>
              </a:lnSpc>
              <a:spcBef>
                <a:spcPts val="20"/>
              </a:spcBef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Board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meeting,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consisted</a:t>
            </a:r>
            <a:r>
              <a:rPr b="0" dirty="0">
                <a:latin typeface="Calibri"/>
                <a:cs typeface="Calibri"/>
              </a:rPr>
              <a:t> by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3</a:t>
            </a:r>
            <a:r>
              <a:rPr lang="en-US" b="0" dirty="0"/>
              <a:t>4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directors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2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auditors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from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Full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Members,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is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held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monthly.</a:t>
            </a:r>
          </a:p>
          <a:p>
            <a:pPr marL="190500" indent="-178435">
              <a:lnSpc>
                <a:spcPts val="1430"/>
              </a:lnSpc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Honorary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President,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Honorary Vice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President,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Honorary Directors</a:t>
            </a:r>
            <a:r>
              <a:rPr b="0" dirty="0">
                <a:latin typeface="Calibri"/>
                <a:cs typeface="Calibri"/>
              </a:rPr>
              <a:t> and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Auditors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participate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in </a:t>
            </a:r>
            <a:r>
              <a:rPr b="0" spc="-5" dirty="0">
                <a:latin typeface="Calibri"/>
                <a:cs typeface="Calibri"/>
              </a:rPr>
              <a:t>Board Meeting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but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do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not</a:t>
            </a:r>
            <a:r>
              <a:rPr b="0" spc="-10" dirty="0">
                <a:latin typeface="Calibri"/>
                <a:cs typeface="Calibri"/>
              </a:rPr>
              <a:t> have</a:t>
            </a:r>
            <a:r>
              <a:rPr b="0" dirty="0">
                <a:latin typeface="Calibri"/>
                <a:cs typeface="Calibri"/>
              </a:rPr>
              <a:t> the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voting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right.</a:t>
            </a:r>
          </a:p>
          <a:p>
            <a:pPr marL="12700">
              <a:lnSpc>
                <a:spcPts val="1430"/>
              </a:lnSpc>
            </a:pPr>
            <a:r>
              <a:rPr dirty="0"/>
              <a:t>&lt;</a:t>
            </a:r>
            <a:r>
              <a:rPr spc="-25" dirty="0"/>
              <a:t> </a:t>
            </a:r>
            <a:r>
              <a:rPr spc="-5" dirty="0"/>
              <a:t>Comittees</a:t>
            </a:r>
            <a:r>
              <a:rPr spc="-40" dirty="0"/>
              <a:t> </a:t>
            </a:r>
            <a:r>
              <a:rPr dirty="0"/>
              <a:t>&gt;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Calibri"/>
                <a:cs typeface="Calibri"/>
              </a:rPr>
              <a:t>Committees are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established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for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specific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purposes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each </a:t>
            </a:r>
            <a:r>
              <a:rPr b="0" spc="-5" dirty="0">
                <a:latin typeface="Calibri"/>
                <a:cs typeface="Calibri"/>
              </a:rPr>
              <a:t>Committee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meetings are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monthly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held.</a:t>
            </a:r>
          </a:p>
          <a:p>
            <a:pPr marL="193675" indent="-181610">
              <a:lnSpc>
                <a:spcPct val="100000"/>
              </a:lnSpc>
              <a:spcBef>
                <a:spcPts val="30"/>
              </a:spcBef>
              <a:buFont typeface="MS PGothic"/>
              <a:buChar char="◼"/>
              <a:tabLst>
                <a:tab pos="194310" algn="l"/>
              </a:tabLst>
            </a:pPr>
            <a:r>
              <a:rPr b="0" dirty="0">
                <a:latin typeface="Calibri"/>
                <a:cs typeface="Calibri"/>
              </a:rPr>
              <a:t>PR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Committee</a:t>
            </a:r>
            <a:r>
              <a:rPr b="0" spc="-5" dirty="0">
                <a:latin typeface="MS PGothic"/>
                <a:cs typeface="MS PGothic"/>
              </a:rPr>
              <a:t>：</a:t>
            </a:r>
            <a:r>
              <a:rPr b="0" spc="-95" dirty="0">
                <a:latin typeface="MS PGothic"/>
                <a:cs typeface="MS PGothic"/>
              </a:rPr>
              <a:t> </a:t>
            </a:r>
            <a:r>
              <a:rPr b="0" spc="-5" dirty="0">
                <a:latin typeface="Calibri"/>
                <a:cs typeface="Calibri"/>
              </a:rPr>
              <a:t>Communicate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internally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externally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through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CCIJF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homepage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spc="-20" dirty="0">
                <a:latin typeface="Calibri"/>
                <a:cs typeface="Calibri"/>
              </a:rPr>
              <a:t>newsletter.</a:t>
            </a:r>
          </a:p>
          <a:p>
            <a:pPr marL="190500" indent="-178435">
              <a:lnSpc>
                <a:spcPts val="1430"/>
              </a:lnSpc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Future</a:t>
            </a:r>
            <a:r>
              <a:rPr b="0" spc="-5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Vision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Committee</a:t>
            </a:r>
            <a:r>
              <a:rPr b="0" spc="-5" dirty="0">
                <a:latin typeface="MS PGothic"/>
                <a:cs typeface="MS PGothic"/>
              </a:rPr>
              <a:t>：</a:t>
            </a:r>
          </a:p>
          <a:p>
            <a:pPr marL="279400" marR="1932305">
              <a:lnSpc>
                <a:spcPts val="1440"/>
              </a:lnSpc>
              <a:spcBef>
                <a:spcPts val="35"/>
              </a:spcBef>
            </a:pPr>
            <a:r>
              <a:rPr b="0" dirty="0">
                <a:latin typeface="Calibri"/>
                <a:cs typeface="Calibri"/>
              </a:rPr>
              <a:t>Study </a:t>
            </a:r>
            <a:r>
              <a:rPr b="0" spc="-5" dirty="0">
                <a:latin typeface="Calibri"/>
                <a:cs typeface="Calibri"/>
              </a:rPr>
              <a:t>future </a:t>
            </a:r>
            <a:r>
              <a:rPr b="0" dirty="0">
                <a:latin typeface="Calibri"/>
                <a:cs typeface="Calibri"/>
              </a:rPr>
              <a:t>vision, </a:t>
            </a:r>
            <a:r>
              <a:rPr b="0" spc="-5" dirty="0">
                <a:latin typeface="Calibri"/>
                <a:cs typeface="Calibri"/>
              </a:rPr>
              <a:t>review of </a:t>
            </a:r>
            <a:r>
              <a:rPr b="0" dirty="0">
                <a:latin typeface="Calibri"/>
                <a:cs typeface="Calibri"/>
              </a:rPr>
              <a:t>annual </a:t>
            </a:r>
            <a:r>
              <a:rPr b="0" spc="-5" dirty="0">
                <a:latin typeface="Calibri"/>
                <a:cs typeface="Calibri"/>
              </a:rPr>
              <a:t>membership </a:t>
            </a:r>
            <a:r>
              <a:rPr b="0" spc="-10" dirty="0">
                <a:latin typeface="Calibri"/>
                <a:cs typeface="Calibri"/>
              </a:rPr>
              <a:t>fee </a:t>
            </a:r>
            <a:r>
              <a:rPr b="0" dirty="0">
                <a:latin typeface="Calibri"/>
                <a:cs typeface="Calibri"/>
              </a:rPr>
              <a:t>and rules in </a:t>
            </a:r>
            <a:r>
              <a:rPr b="0" spc="-5" dirty="0">
                <a:latin typeface="Calibri"/>
                <a:cs typeface="Calibri"/>
              </a:rPr>
              <a:t>order to </a:t>
            </a:r>
            <a:r>
              <a:rPr b="0" spc="-15" dirty="0">
                <a:latin typeface="Calibri"/>
                <a:cs typeface="Calibri"/>
              </a:rPr>
              <a:t>keep </a:t>
            </a:r>
            <a:r>
              <a:rPr b="0" spc="-5" dirty="0">
                <a:latin typeface="Calibri"/>
                <a:cs typeface="Calibri"/>
              </a:rPr>
              <a:t>consistency </a:t>
            </a:r>
            <a:r>
              <a:rPr b="0" dirty="0">
                <a:latin typeface="Calibri"/>
                <a:cs typeface="Calibri"/>
              </a:rPr>
              <a:t>and </a:t>
            </a:r>
            <a:r>
              <a:rPr b="0" spc="-5" dirty="0">
                <a:latin typeface="Calibri"/>
                <a:cs typeface="Calibri"/>
              </a:rPr>
              <a:t>continuity of </a:t>
            </a:r>
            <a:r>
              <a:rPr b="0" spc="-20" dirty="0">
                <a:latin typeface="Calibri"/>
                <a:cs typeface="Calibri"/>
              </a:rPr>
              <a:t>CCIJF. </a:t>
            </a:r>
            <a:r>
              <a:rPr b="0" spc="-26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Expand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Recruit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of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memberships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development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of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young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generation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for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sustainability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of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20" dirty="0">
                <a:latin typeface="Calibri"/>
                <a:cs typeface="Calibri"/>
              </a:rPr>
              <a:t>CCIJF.</a:t>
            </a:r>
          </a:p>
          <a:p>
            <a:pPr marL="190500" indent="-178435">
              <a:lnSpc>
                <a:spcPts val="1405"/>
              </a:lnSpc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Japan-France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Exchange </a:t>
            </a:r>
            <a:r>
              <a:rPr b="0" spc="-5" dirty="0">
                <a:latin typeface="Calibri"/>
                <a:cs typeface="Calibri"/>
              </a:rPr>
              <a:t>Committee</a:t>
            </a:r>
            <a:r>
              <a:rPr b="0" spc="-5" dirty="0">
                <a:latin typeface="MS PGothic"/>
                <a:cs typeface="MS PGothic"/>
              </a:rPr>
              <a:t>：</a:t>
            </a:r>
          </a:p>
          <a:p>
            <a:pPr marL="279400">
              <a:lnSpc>
                <a:spcPts val="1430"/>
              </a:lnSpc>
            </a:pPr>
            <a:r>
              <a:rPr b="0" spc="-5" dirty="0">
                <a:latin typeface="Calibri"/>
                <a:cs typeface="Calibri"/>
              </a:rPr>
              <a:t>Promoting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exchanges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between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Japan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and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France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through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partnership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with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Paris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Ile-de-France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Chamber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of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Commerce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and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Industry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(including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CEFJ),</a:t>
            </a:r>
          </a:p>
          <a:p>
            <a:pPr marL="279400">
              <a:lnSpc>
                <a:spcPct val="100000"/>
              </a:lnSpc>
            </a:pPr>
            <a:r>
              <a:rPr b="0" spc="-5" dirty="0">
                <a:latin typeface="Calibri"/>
                <a:cs typeface="Calibri"/>
              </a:rPr>
              <a:t>Regional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Chambers of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Commerce,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Regional Governments,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etc.</a:t>
            </a:r>
          </a:p>
          <a:p>
            <a:pPr marL="190500" indent="-178435">
              <a:lnSpc>
                <a:spcPct val="100000"/>
              </a:lnSpc>
              <a:spcBef>
                <a:spcPts val="25"/>
              </a:spcBef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Intellectual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Exchange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Committee</a:t>
            </a:r>
            <a:r>
              <a:rPr b="0" spc="-5" dirty="0">
                <a:latin typeface="MS PGothic"/>
                <a:cs typeface="MS PGothic"/>
              </a:rPr>
              <a:t>：</a:t>
            </a:r>
            <a:r>
              <a:rPr b="0" spc="-100" dirty="0">
                <a:latin typeface="MS PGothic"/>
                <a:cs typeface="MS PGothic"/>
              </a:rPr>
              <a:t> </a:t>
            </a:r>
            <a:r>
              <a:rPr b="0" dirty="0">
                <a:latin typeface="Calibri"/>
                <a:cs typeface="Calibri"/>
              </a:rPr>
              <a:t>Plan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0" dirty="0">
                <a:latin typeface="Calibri"/>
                <a:cs typeface="Calibri"/>
              </a:rPr>
              <a:t> execute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activities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to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help</a:t>
            </a:r>
            <a:r>
              <a:rPr b="0" spc="-5" dirty="0">
                <a:latin typeface="Calibri"/>
                <a:cs typeface="Calibri"/>
              </a:rPr>
              <a:t> CCIJF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members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improve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their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intellectual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skills.</a:t>
            </a:r>
          </a:p>
          <a:p>
            <a:pPr marL="190500" indent="-178435">
              <a:lnSpc>
                <a:spcPts val="1430"/>
              </a:lnSpc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Business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Environment</a:t>
            </a:r>
            <a:r>
              <a:rPr b="0" spc="-5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Committee</a:t>
            </a:r>
            <a:r>
              <a:rPr b="0" spc="-5" dirty="0">
                <a:latin typeface="MS PGothic"/>
                <a:cs typeface="MS PGothic"/>
              </a:rPr>
              <a:t>：</a:t>
            </a:r>
          </a:p>
          <a:p>
            <a:pPr marL="279400" marR="204470">
              <a:lnSpc>
                <a:spcPts val="1440"/>
              </a:lnSpc>
              <a:spcBef>
                <a:spcPts val="40"/>
              </a:spcBef>
            </a:pPr>
            <a:r>
              <a:rPr b="0" dirty="0">
                <a:latin typeface="Calibri"/>
                <a:cs typeface="Calibri"/>
              </a:rPr>
              <a:t>Identify </a:t>
            </a:r>
            <a:r>
              <a:rPr b="0" spc="-5" dirty="0">
                <a:latin typeface="Calibri"/>
                <a:cs typeface="Calibri"/>
              </a:rPr>
              <a:t>problems of </a:t>
            </a:r>
            <a:r>
              <a:rPr b="0" dirty="0">
                <a:latin typeface="Calibri"/>
                <a:cs typeface="Calibri"/>
              </a:rPr>
              <a:t>Japanese </a:t>
            </a:r>
            <a:r>
              <a:rPr b="0" spc="-5" dirty="0">
                <a:latin typeface="Calibri"/>
                <a:cs typeface="Calibri"/>
              </a:rPr>
              <a:t>affiliated </a:t>
            </a:r>
            <a:r>
              <a:rPr b="0" dirty="0">
                <a:latin typeface="Calibri"/>
                <a:cs typeface="Calibri"/>
              </a:rPr>
              <a:t>companies in </a:t>
            </a:r>
            <a:r>
              <a:rPr b="0" spc="-5" dirty="0">
                <a:latin typeface="Calibri"/>
                <a:cs typeface="Calibri"/>
              </a:rPr>
              <a:t>France (working </a:t>
            </a:r>
            <a:r>
              <a:rPr b="0" dirty="0">
                <a:latin typeface="Calibri"/>
                <a:cs typeface="Calibri"/>
              </a:rPr>
              <a:t>and </a:t>
            </a:r>
            <a:r>
              <a:rPr b="0" spc="-5" dirty="0">
                <a:latin typeface="Calibri"/>
                <a:cs typeface="Calibri"/>
              </a:rPr>
              <a:t>employment environment, promotion of </a:t>
            </a:r>
            <a:r>
              <a:rPr b="0" spc="-25" dirty="0">
                <a:latin typeface="Calibri"/>
                <a:cs typeface="Calibri"/>
              </a:rPr>
              <a:t>EPA/FTA, </a:t>
            </a:r>
            <a:r>
              <a:rPr b="0" dirty="0">
                <a:latin typeface="Calibri"/>
                <a:cs typeface="Calibri"/>
              </a:rPr>
              <a:t>import and </a:t>
            </a:r>
            <a:r>
              <a:rPr b="0" spc="-5" dirty="0">
                <a:latin typeface="Calibri"/>
                <a:cs typeface="Calibri"/>
              </a:rPr>
              <a:t>export </a:t>
            </a:r>
            <a:r>
              <a:rPr b="0" spc="-26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regulations,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finance,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tax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5" dirty="0">
                <a:latin typeface="Calibri"/>
                <a:cs typeface="Calibri"/>
              </a:rPr>
              <a:t> social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security,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safety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5" dirty="0">
                <a:latin typeface="Calibri"/>
                <a:cs typeface="Calibri"/>
              </a:rPr>
              <a:t> security,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living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environment)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try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to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find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solutions.</a:t>
            </a:r>
          </a:p>
          <a:p>
            <a:pPr marL="158750" indent="-146685">
              <a:lnSpc>
                <a:spcPts val="1405"/>
              </a:lnSpc>
              <a:buFont typeface="MS PGothic"/>
              <a:buChar char="◼"/>
              <a:tabLst>
                <a:tab pos="159385" algn="l"/>
              </a:tabLst>
            </a:pPr>
            <a:r>
              <a:rPr b="0" dirty="0">
                <a:latin typeface="Calibri"/>
                <a:cs typeface="Calibri"/>
              </a:rPr>
              <a:t>Member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Fellowship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Committee</a:t>
            </a:r>
            <a:r>
              <a:rPr b="0" spc="-5" dirty="0">
                <a:latin typeface="MS PGothic"/>
                <a:cs typeface="MS PGothic"/>
              </a:rPr>
              <a:t>：</a:t>
            </a:r>
            <a:r>
              <a:rPr b="0" spc="-100" dirty="0">
                <a:latin typeface="MS PGothic"/>
                <a:cs typeface="MS PGothic"/>
              </a:rPr>
              <a:t> </a:t>
            </a:r>
            <a:r>
              <a:rPr b="0" dirty="0">
                <a:latin typeface="Calibri"/>
                <a:cs typeface="Calibri"/>
              </a:rPr>
              <a:t>Plan and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execute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events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for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CCIJF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members </a:t>
            </a:r>
            <a:r>
              <a:rPr b="0" dirty="0">
                <a:latin typeface="Calibri"/>
                <a:cs typeface="Calibri"/>
              </a:rPr>
              <a:t>and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their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families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to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promote</a:t>
            </a:r>
            <a:r>
              <a:rPr b="0" spc="-5" dirty="0">
                <a:latin typeface="Calibri"/>
                <a:cs typeface="Calibri"/>
              </a:rPr>
              <a:t> friendship</a:t>
            </a:r>
            <a:r>
              <a:rPr b="0" spc="-3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among </a:t>
            </a:r>
            <a:r>
              <a:rPr b="0" spc="-5" dirty="0">
                <a:latin typeface="Calibri"/>
                <a:cs typeface="Calibri"/>
              </a:rPr>
              <a:t>members.</a:t>
            </a:r>
          </a:p>
          <a:p>
            <a:pPr marL="12700">
              <a:lnSpc>
                <a:spcPts val="1430"/>
              </a:lnSpc>
            </a:pPr>
            <a:r>
              <a:rPr dirty="0"/>
              <a:t>&lt;</a:t>
            </a:r>
            <a:r>
              <a:rPr spc="-10" dirty="0"/>
              <a:t> </a:t>
            </a:r>
            <a:r>
              <a:rPr spc="-5" dirty="0"/>
              <a:t>Responsible</a:t>
            </a:r>
            <a:r>
              <a:rPr spc="-20" dirty="0"/>
              <a:t> </a:t>
            </a:r>
            <a:r>
              <a:rPr spc="-5" dirty="0"/>
              <a:t>Directors</a:t>
            </a:r>
            <a:r>
              <a:rPr spc="-30" dirty="0"/>
              <a:t> </a:t>
            </a:r>
            <a:r>
              <a:rPr dirty="0"/>
              <a:t>&gt;</a:t>
            </a:r>
          </a:p>
          <a:p>
            <a:pPr marL="12700">
              <a:lnSpc>
                <a:spcPct val="100000"/>
              </a:lnSpc>
            </a:pPr>
            <a:r>
              <a:rPr b="0" spc="-5" dirty="0">
                <a:latin typeface="Calibri"/>
                <a:cs typeface="Calibri"/>
              </a:rPr>
              <a:t>Following Responsible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Directors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are</a:t>
            </a:r>
            <a:r>
              <a:rPr b="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appointed</a:t>
            </a:r>
            <a:r>
              <a:rPr b="0" spc="-3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for </a:t>
            </a:r>
            <a:r>
              <a:rPr b="0" dirty="0">
                <a:latin typeface="Calibri"/>
                <a:cs typeface="Calibri"/>
              </a:rPr>
              <a:t>liaison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with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external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organisations.</a:t>
            </a:r>
          </a:p>
          <a:p>
            <a:pPr marL="190500" indent="-178435">
              <a:lnSpc>
                <a:spcPct val="100000"/>
              </a:lnSpc>
              <a:spcBef>
                <a:spcPts val="25"/>
              </a:spcBef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Director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for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Japanese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School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of</a:t>
            </a:r>
            <a:r>
              <a:rPr b="0" spc="-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Paris</a:t>
            </a:r>
          </a:p>
          <a:p>
            <a:pPr marL="190500" indent="-178435">
              <a:lnSpc>
                <a:spcPct val="100000"/>
              </a:lnSpc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Director</a:t>
            </a:r>
            <a:r>
              <a:rPr b="0" spc="-10" dirty="0">
                <a:latin typeface="Calibri"/>
                <a:cs typeface="Calibri"/>
              </a:rPr>
              <a:t> for</a:t>
            </a:r>
            <a:r>
              <a:rPr b="0" spc="-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A.A.R.J.F</a:t>
            </a:r>
            <a:r>
              <a:rPr b="0" spc="29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(Association</a:t>
            </a:r>
            <a:r>
              <a:rPr b="0" spc="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Amicale</a:t>
            </a:r>
            <a:r>
              <a:rPr b="0" spc="20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des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Ressortissants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Japonais</a:t>
            </a:r>
            <a:r>
              <a:rPr b="0" spc="-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en </a:t>
            </a:r>
            <a:r>
              <a:rPr b="0" spc="-5" dirty="0">
                <a:latin typeface="Calibri"/>
                <a:cs typeface="Calibri"/>
              </a:rPr>
              <a:t>France)</a:t>
            </a:r>
          </a:p>
          <a:p>
            <a:pPr marL="190500" indent="-178435">
              <a:lnSpc>
                <a:spcPct val="100000"/>
              </a:lnSpc>
              <a:buFont typeface="MS PGothic"/>
              <a:buChar char="◼"/>
              <a:tabLst>
                <a:tab pos="191135" algn="l"/>
              </a:tabLst>
            </a:pPr>
            <a:r>
              <a:rPr b="0" spc="-5" dirty="0">
                <a:latin typeface="Calibri"/>
                <a:cs typeface="Calibri"/>
              </a:rPr>
              <a:t>Director</a:t>
            </a:r>
            <a:r>
              <a:rPr b="0" spc="-20" dirty="0">
                <a:latin typeface="Calibri"/>
                <a:cs typeface="Calibri"/>
              </a:rPr>
              <a:t> </a:t>
            </a:r>
            <a:r>
              <a:rPr b="0" spc="-10" dirty="0">
                <a:latin typeface="Calibri"/>
                <a:cs typeface="Calibri"/>
              </a:rPr>
              <a:t>for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dirty="0">
                <a:latin typeface="Calibri"/>
                <a:cs typeface="Calibri"/>
              </a:rPr>
              <a:t>the</a:t>
            </a:r>
            <a:r>
              <a:rPr b="0" spc="-2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American</a:t>
            </a:r>
            <a:r>
              <a:rPr b="0" spc="10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Hospital of Paris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179731" y="2227346"/>
            <a:ext cx="4285488" cy="4471794"/>
            <a:chOff x="0" y="2386587"/>
            <a:chExt cx="4285488" cy="4471794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2386587"/>
              <a:ext cx="4285488" cy="447141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2467356"/>
              <a:ext cx="4181475" cy="4391025"/>
            </a:xfrm>
            <a:custGeom>
              <a:avLst/>
              <a:gdLst/>
              <a:ahLst/>
              <a:cxnLst/>
              <a:rect l="l" t="t" r="r" b="b"/>
              <a:pathLst>
                <a:path w="4181475" h="4391025">
                  <a:moveTo>
                    <a:pt x="0" y="0"/>
                  </a:moveTo>
                  <a:lnTo>
                    <a:pt x="0" y="4367229"/>
                  </a:lnTo>
                  <a:lnTo>
                    <a:pt x="4181475" y="4367229"/>
                  </a:lnTo>
                  <a:lnTo>
                    <a:pt x="4181475" y="4391027"/>
                  </a:lnTo>
                </a:path>
              </a:pathLst>
            </a:custGeom>
            <a:ln w="57150">
              <a:solidFill>
                <a:srgbClr val="0033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4300" y="3029712"/>
              <a:ext cx="3476625" cy="3691254"/>
            </a:xfrm>
            <a:custGeom>
              <a:avLst/>
              <a:gdLst/>
              <a:ahLst/>
              <a:cxnLst/>
              <a:rect l="l" t="t" r="r" b="b"/>
              <a:pathLst>
                <a:path w="3476625" h="3691254">
                  <a:moveTo>
                    <a:pt x="0" y="0"/>
                  </a:moveTo>
                  <a:lnTo>
                    <a:pt x="0" y="3690937"/>
                  </a:lnTo>
                  <a:lnTo>
                    <a:pt x="3476625" y="3690937"/>
                  </a:lnTo>
                  <a:lnTo>
                    <a:pt x="3476625" y="3686175"/>
                  </a:lnTo>
                </a:path>
              </a:pathLst>
            </a:custGeom>
            <a:ln w="5715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718</Words>
  <Application>Microsoft Office PowerPoint</Application>
  <PresentationFormat>Format A4 (210 x 297 mm)</PresentationFormat>
  <Paragraphs>81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MS PGothic</vt:lpstr>
      <vt:lpstr>Arial</vt:lpstr>
      <vt:lpstr>Calibri</vt:lpstr>
      <vt:lpstr>Office Theme</vt:lpstr>
      <vt:lpstr>Japanese Chamber of Commerce and Industry in France</vt:lpstr>
      <vt:lpstr>About CCIJF</vt:lpstr>
      <vt:lpstr>CCIJF Organization &amp; Activities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在仏日本商工会議所</dc:title>
  <dc:creator>CCIJF</dc:creator>
  <cp:lastModifiedBy>商工会議所 在仏日本</cp:lastModifiedBy>
  <cp:revision>18</cp:revision>
  <cp:lastPrinted>2026-03-05T11:28:57Z</cp:lastPrinted>
  <dcterms:created xsi:type="dcterms:W3CDTF">2022-10-31T11:29:14Z</dcterms:created>
  <dcterms:modified xsi:type="dcterms:W3CDTF">2026-11-04T10:46:10Z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2022-10-31T00:00:00Z</vt:filetime>
  </property>
</Properties>
</file>