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5" r:id="rId2"/>
  </p:sldMasterIdLst>
  <p:notesMasterIdLst>
    <p:notesMasterId r:id="rId8"/>
  </p:notesMasterIdLst>
  <p:sldIdLst>
    <p:sldId id="256" r:id="rId3"/>
    <p:sldId id="260" r:id="rId4"/>
    <p:sldId id="262" r:id="rId5"/>
    <p:sldId id="284" r:id="rId6"/>
    <p:sldId id="285" r:id="rId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E3725F5-9D82-465E-BBBF-42A6B7616B16}">
          <p14:sldIdLst>
            <p14:sldId id="256"/>
            <p14:sldId id="260"/>
            <p14:sldId id="262"/>
            <p14:sldId id="284"/>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08"/>
      </p:cViewPr>
      <p:guideLst/>
    </p:cSldViewPr>
  </p:slideViewPr>
  <p:notesTextViewPr>
    <p:cViewPr>
      <p:scale>
        <a:sx n="1" d="1"/>
        <a:sy n="1" d="1"/>
      </p:scale>
      <p:origin x="0" y="0"/>
    </p:cViewPr>
  </p:notesTextViewPr>
  <p:notesViewPr>
    <p:cSldViewPr snapToGrid="0">
      <p:cViewPr varScale="1">
        <p:scale>
          <a:sx n="51" d="100"/>
          <a:sy n="51" d="100"/>
        </p:scale>
        <p:origin x="2692"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AE6259F5-47D0-4EEF-8687-A5245CB97142}" type="datetimeFigureOut">
              <a:rPr lang="fr-FR" smtClean="0"/>
              <a:t>02/11/2026</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4F414A2-69E2-413A-958F-CC2DA0A8AA27}" type="slidenum">
              <a:rPr lang="fr-FR" smtClean="0"/>
              <a:t>‹#›</a:t>
            </a:fld>
            <a:endParaRPr lang="fr-FR"/>
          </a:p>
        </p:txBody>
      </p:sp>
    </p:spTree>
    <p:extLst>
      <p:ext uri="{BB962C8B-B14F-4D97-AF65-F5344CB8AC3E}">
        <p14:creationId xmlns:p14="http://schemas.microsoft.com/office/powerpoint/2010/main" val="3717167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E753E9-D501-4B88-9672-0AB3C8A6372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3154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E753E9-D501-4B88-9672-0AB3C8A6372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271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E753E9-D501-4B88-9672-0AB3C8A63725}"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120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4F414A2-69E2-413A-958F-CC2DA0A8AA27}" type="slidenum">
              <a:rPr lang="fr-FR" smtClean="0"/>
              <a:t>4</a:t>
            </a:fld>
            <a:endParaRPr lang="fr-FR"/>
          </a:p>
        </p:txBody>
      </p:sp>
    </p:spTree>
    <p:extLst>
      <p:ext uri="{BB962C8B-B14F-4D97-AF65-F5344CB8AC3E}">
        <p14:creationId xmlns:p14="http://schemas.microsoft.com/office/powerpoint/2010/main" val="775994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a:p>
        </p:txBody>
      </p:sp>
      <p:sp>
        <p:nvSpPr>
          <p:cNvPr id="7" name="日付プレースホルダー 6"/>
          <p:cNvSpPr>
            <a:spLocks noGrp="1"/>
          </p:cNvSpPr>
          <p:nvPr>
            <p:ph type="dt" sz="half" idx="10"/>
          </p:nvPr>
        </p:nvSpPr>
        <p:spPr>
          <a:xfrm>
            <a:off x="5756031" y="6346833"/>
            <a:ext cx="2844800" cy="365125"/>
          </a:xfrm>
        </p:spPr>
        <p:txBody>
          <a:bodyPr/>
          <a:lstStyle/>
          <a:p>
            <a:fld id="{F18D517D-D604-4A65-AC35-5FB9A9B3C9BF}" type="datetimeFigureOut">
              <a:rPr lang="fr-FR" smtClean="0"/>
              <a:t>02/11/2026</a:t>
            </a:fld>
            <a:endParaRPr lang="fr-FR"/>
          </a:p>
        </p:txBody>
      </p:sp>
      <p:sp>
        <p:nvSpPr>
          <p:cNvPr id="9" name="スライド番号プレースホルダー 8"/>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130847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p>
            <a:fld id="{F18D517D-D604-4A65-AC35-5FB9A9B3C9BF}" type="datetimeFigureOut">
              <a:rPr lang="fr-FR" smtClean="0"/>
              <a:t>02/11/2026</a:t>
            </a:fld>
            <a:endParaRPr lang="fr-FR"/>
          </a:p>
        </p:txBody>
      </p:sp>
      <p:sp>
        <p:nvSpPr>
          <p:cNvPr id="5" name="フッター プレースホルダー 4"/>
          <p:cNvSpPr>
            <a:spLocks noGrp="1"/>
          </p:cNvSpPr>
          <p:nvPr>
            <p:ph type="ftr" sz="quarter" idx="11"/>
          </p:nvPr>
        </p:nvSpPr>
        <p:spPr/>
        <p:txBody>
          <a:bodyPr/>
          <a:lstStyle/>
          <a:p>
            <a:endParaRPr lang="fr-FR"/>
          </a:p>
        </p:txBody>
      </p:sp>
      <p:sp>
        <p:nvSpPr>
          <p:cNvPr id="6" name="スライド番号プレースホルダー 5"/>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2350510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8"/>
            <a:ext cx="10363200" cy="1362075"/>
          </a:xfrm>
        </p:spPr>
        <p:txBody>
          <a:bodyPr anchor="t"/>
          <a:lstStyle>
            <a:lvl1pPr algn="l">
              <a:defRPr sz="4000" b="1" cap="all"/>
            </a:lvl1pPr>
          </a:lstStyle>
          <a:p>
            <a:r>
              <a:rPr lang="ja-JP" altLang="en-US"/>
              <a:t>マスター タイトルの書式設定</a:t>
            </a:r>
            <a:endParaRPr lang="en-US"/>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p>
            <a:fld id="{F18D517D-D604-4A65-AC35-5FB9A9B3C9BF}" type="datetimeFigureOut">
              <a:rPr lang="fr-FR" smtClean="0"/>
              <a:t>02/11/2026</a:t>
            </a:fld>
            <a:endParaRPr lang="fr-FR"/>
          </a:p>
        </p:txBody>
      </p:sp>
      <p:sp>
        <p:nvSpPr>
          <p:cNvPr id="5" name="フッター プレースホルダー 4"/>
          <p:cNvSpPr>
            <a:spLocks noGrp="1"/>
          </p:cNvSpPr>
          <p:nvPr>
            <p:ph type="ftr" sz="quarter" idx="11"/>
          </p:nvPr>
        </p:nvSpPr>
        <p:spPr/>
        <p:txBody>
          <a:bodyPr/>
          <a:lstStyle/>
          <a:p>
            <a:endParaRPr lang="fr-FR"/>
          </a:p>
        </p:txBody>
      </p:sp>
      <p:sp>
        <p:nvSpPr>
          <p:cNvPr id="6" name="スライド番号プレースホルダー 5"/>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1665557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コンテンツ プレースホルダー 2"/>
          <p:cNvSpPr>
            <a:spLocks noGrp="1"/>
          </p:cNvSpPr>
          <p:nvPr>
            <p:ph sz="half" idx="1"/>
          </p:nvPr>
        </p:nvSpPr>
        <p:spPr>
          <a:xfrm>
            <a:off x="660401" y="1600206"/>
            <a:ext cx="5842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コンテンツ プレースホルダー 3"/>
          <p:cNvSpPr>
            <a:spLocks noGrp="1"/>
          </p:cNvSpPr>
          <p:nvPr>
            <p:ph sz="half" idx="2"/>
          </p:nvPr>
        </p:nvSpPr>
        <p:spPr>
          <a:xfrm>
            <a:off x="6705601" y="1600206"/>
            <a:ext cx="5842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日付プレースホルダー 4"/>
          <p:cNvSpPr>
            <a:spLocks noGrp="1"/>
          </p:cNvSpPr>
          <p:nvPr>
            <p:ph type="dt" sz="half" idx="10"/>
          </p:nvPr>
        </p:nvSpPr>
        <p:spPr/>
        <p:txBody>
          <a:bodyPr/>
          <a:lstStyle/>
          <a:p>
            <a:fld id="{F18D517D-D604-4A65-AC35-5FB9A9B3C9BF}" type="datetimeFigureOut">
              <a:rPr lang="fr-FR" smtClean="0"/>
              <a:t>02/11/2026</a:t>
            </a:fld>
            <a:endParaRPr lang="fr-FR"/>
          </a:p>
        </p:txBody>
      </p:sp>
      <p:sp>
        <p:nvSpPr>
          <p:cNvPr id="6" name="フッター プレースホルダー 5"/>
          <p:cNvSpPr>
            <a:spLocks noGrp="1"/>
          </p:cNvSpPr>
          <p:nvPr>
            <p:ph type="ftr" sz="quarter" idx="11"/>
          </p:nvPr>
        </p:nvSpPr>
        <p:spPr/>
        <p:txBody>
          <a:bodyPr/>
          <a:lstStyle/>
          <a:p>
            <a:endParaRPr lang="fr-FR"/>
          </a:p>
        </p:txBody>
      </p:sp>
      <p:sp>
        <p:nvSpPr>
          <p:cNvPr id="7" name="スライド番号プレースホルダー 6"/>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1929905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p:spPr>
        <p:txBody>
          <a:bodyPr/>
          <a:lstStyle>
            <a:lvl1pPr>
              <a:defRPr/>
            </a:lvl1pPr>
          </a:lstStyle>
          <a:p>
            <a:r>
              <a:rPr lang="ja-JP" altLang="en-US"/>
              <a:t>マスター タイトルの書式設定</a:t>
            </a:r>
            <a:endParaRPr lang="en-US"/>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テキスト プレースホルダー 4"/>
          <p:cNvSpPr>
            <a:spLocks noGrp="1"/>
          </p:cNvSpPr>
          <p:nvPr>
            <p:ph type="body" sz="quarter" idx="3"/>
          </p:nvPr>
        </p:nvSpPr>
        <p:spPr>
          <a:xfrm>
            <a:off x="6193371"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71"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日付プレースホルダー 6"/>
          <p:cNvSpPr>
            <a:spLocks noGrp="1"/>
          </p:cNvSpPr>
          <p:nvPr>
            <p:ph type="dt" sz="half" idx="10"/>
          </p:nvPr>
        </p:nvSpPr>
        <p:spPr/>
        <p:txBody>
          <a:bodyPr/>
          <a:lstStyle/>
          <a:p>
            <a:fld id="{F18D517D-D604-4A65-AC35-5FB9A9B3C9BF}" type="datetimeFigureOut">
              <a:rPr lang="fr-FR" smtClean="0"/>
              <a:t>02/11/2026</a:t>
            </a:fld>
            <a:endParaRPr lang="fr-FR"/>
          </a:p>
        </p:txBody>
      </p:sp>
      <p:sp>
        <p:nvSpPr>
          <p:cNvPr id="8" name="フッター プレースホルダー 7"/>
          <p:cNvSpPr>
            <a:spLocks noGrp="1"/>
          </p:cNvSpPr>
          <p:nvPr>
            <p:ph type="ftr" sz="quarter" idx="11"/>
          </p:nvPr>
        </p:nvSpPr>
        <p:spPr/>
        <p:txBody>
          <a:bodyPr/>
          <a:lstStyle/>
          <a:p>
            <a:endParaRPr lang="fr-FR"/>
          </a:p>
        </p:txBody>
      </p:sp>
      <p:sp>
        <p:nvSpPr>
          <p:cNvPr id="9" name="スライド番号プレースホルダー 8"/>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165169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日付プレースホルダー 2"/>
          <p:cNvSpPr>
            <a:spLocks noGrp="1"/>
          </p:cNvSpPr>
          <p:nvPr>
            <p:ph type="dt" sz="half" idx="10"/>
          </p:nvPr>
        </p:nvSpPr>
        <p:spPr/>
        <p:txBody>
          <a:bodyPr/>
          <a:lstStyle/>
          <a:p>
            <a:fld id="{F18D517D-D604-4A65-AC35-5FB9A9B3C9BF}" type="datetimeFigureOut">
              <a:rPr lang="fr-FR" smtClean="0"/>
              <a:t>02/11/2026</a:t>
            </a:fld>
            <a:endParaRPr lang="fr-FR"/>
          </a:p>
        </p:txBody>
      </p:sp>
      <p:sp>
        <p:nvSpPr>
          <p:cNvPr id="4" name="フッター プレースホルダー 3"/>
          <p:cNvSpPr>
            <a:spLocks noGrp="1"/>
          </p:cNvSpPr>
          <p:nvPr>
            <p:ph type="ftr" sz="quarter" idx="11"/>
          </p:nvPr>
        </p:nvSpPr>
        <p:spPr/>
        <p:txBody>
          <a:bodyPr/>
          <a:lstStyle/>
          <a:p>
            <a:endParaRPr lang="fr-FR"/>
          </a:p>
        </p:txBody>
      </p:sp>
      <p:sp>
        <p:nvSpPr>
          <p:cNvPr id="5" name="スライド番号プレースホルダー 4"/>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3083748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18D517D-D604-4A65-AC35-5FB9A9B3C9BF}" type="datetimeFigureOut">
              <a:rPr lang="fr-FR" smtClean="0"/>
              <a:t>02/11/2026</a:t>
            </a:fld>
            <a:endParaRPr lang="fr-FR"/>
          </a:p>
        </p:txBody>
      </p:sp>
      <p:sp>
        <p:nvSpPr>
          <p:cNvPr id="3" name="フッター プレースホルダー 2"/>
          <p:cNvSpPr>
            <a:spLocks noGrp="1"/>
          </p:cNvSpPr>
          <p:nvPr>
            <p:ph type="ftr" sz="quarter" idx="11"/>
          </p:nvPr>
        </p:nvSpPr>
        <p:spPr/>
        <p:txBody>
          <a:bodyPr/>
          <a:lstStyle/>
          <a:p>
            <a:endParaRPr lang="fr-FR"/>
          </a:p>
        </p:txBody>
      </p:sp>
      <p:sp>
        <p:nvSpPr>
          <p:cNvPr id="4" name="スライド番号プレースホルダー 3"/>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432004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3050"/>
            <a:ext cx="4011084" cy="1162050"/>
          </a:xfrm>
        </p:spPr>
        <p:txBody>
          <a:bodyPr anchor="b"/>
          <a:lstStyle>
            <a:lvl1pPr algn="l">
              <a:defRPr sz="2000" b="1"/>
            </a:lvl1pPr>
          </a:lstStyle>
          <a:p>
            <a:r>
              <a:rPr lang="ja-JP" altLang="en-US"/>
              <a:t>マスター タイトルの書式設定</a:t>
            </a:r>
            <a:endParaRPr lang="en-US"/>
          </a:p>
        </p:txBody>
      </p:sp>
      <p:sp>
        <p:nvSpPr>
          <p:cNvPr id="3" name="コンテンツ プレースホルダー 2"/>
          <p:cNvSpPr>
            <a:spLocks noGrp="1"/>
          </p:cNvSpPr>
          <p:nvPr>
            <p:ph idx="1"/>
          </p:nvPr>
        </p:nvSpPr>
        <p:spPr>
          <a:xfrm>
            <a:off x="4766736" y="273058"/>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テキスト プレースホルダー 3"/>
          <p:cNvSpPr>
            <a:spLocks noGrp="1"/>
          </p:cNvSpPr>
          <p:nvPr>
            <p:ph type="body" sz="half" idx="2"/>
          </p:nvPr>
        </p:nvSpPr>
        <p:spPr>
          <a:xfrm>
            <a:off x="609600"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p>
            <a:fld id="{F18D517D-D604-4A65-AC35-5FB9A9B3C9BF}" type="datetimeFigureOut">
              <a:rPr lang="fr-FR" smtClean="0"/>
              <a:t>02/11/2026</a:t>
            </a:fld>
            <a:endParaRPr lang="fr-FR"/>
          </a:p>
        </p:txBody>
      </p:sp>
      <p:sp>
        <p:nvSpPr>
          <p:cNvPr id="6" name="フッター プレースホルダー 5"/>
          <p:cNvSpPr>
            <a:spLocks noGrp="1"/>
          </p:cNvSpPr>
          <p:nvPr>
            <p:ph type="ftr" sz="quarter" idx="11"/>
          </p:nvPr>
        </p:nvSpPr>
        <p:spPr/>
        <p:txBody>
          <a:bodyPr/>
          <a:lstStyle/>
          <a:p>
            <a:endParaRPr lang="fr-FR"/>
          </a:p>
        </p:txBody>
      </p:sp>
      <p:sp>
        <p:nvSpPr>
          <p:cNvPr id="7" name="スライド番号プレースホルダー 6"/>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3300095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lang="ja-JP" altLang="en-US"/>
              <a:t>マスター タイトルの書式設定</a:t>
            </a:r>
            <a:endParaRPr lang="en-US"/>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p>
            <a:fld id="{F18D517D-D604-4A65-AC35-5FB9A9B3C9BF}" type="datetimeFigureOut">
              <a:rPr lang="fr-FR" smtClean="0"/>
              <a:t>02/11/2026</a:t>
            </a:fld>
            <a:endParaRPr lang="fr-FR"/>
          </a:p>
        </p:txBody>
      </p:sp>
      <p:sp>
        <p:nvSpPr>
          <p:cNvPr id="6" name="フッター プレースホルダー 5"/>
          <p:cNvSpPr>
            <a:spLocks noGrp="1"/>
          </p:cNvSpPr>
          <p:nvPr>
            <p:ph type="ftr" sz="quarter" idx="11"/>
          </p:nvPr>
        </p:nvSpPr>
        <p:spPr/>
        <p:txBody>
          <a:bodyPr/>
          <a:lstStyle/>
          <a:p>
            <a:endParaRPr lang="fr-FR"/>
          </a:p>
        </p:txBody>
      </p:sp>
      <p:sp>
        <p:nvSpPr>
          <p:cNvPr id="7" name="スライド番号プレースホルダー 6"/>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424224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p>
            <a:fld id="{F18D517D-D604-4A65-AC35-5FB9A9B3C9BF}" type="datetimeFigureOut">
              <a:rPr lang="fr-FR" smtClean="0"/>
              <a:t>02/11/2026</a:t>
            </a:fld>
            <a:endParaRPr lang="fr-FR"/>
          </a:p>
        </p:txBody>
      </p:sp>
      <p:sp>
        <p:nvSpPr>
          <p:cNvPr id="5" name="フッター プレースホルダー 4"/>
          <p:cNvSpPr>
            <a:spLocks noGrp="1"/>
          </p:cNvSpPr>
          <p:nvPr>
            <p:ph type="ftr" sz="quarter" idx="11"/>
          </p:nvPr>
        </p:nvSpPr>
        <p:spPr/>
        <p:txBody>
          <a:bodyPr/>
          <a:lstStyle/>
          <a:p>
            <a:endParaRPr lang="fr-FR"/>
          </a:p>
        </p:txBody>
      </p:sp>
      <p:sp>
        <p:nvSpPr>
          <p:cNvPr id="6" name="スライド番号プレースホルダー 5"/>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1956775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575799" y="274646"/>
            <a:ext cx="2971801" cy="5851525"/>
          </a:xfrm>
        </p:spPr>
        <p:txBody>
          <a:bodyPr vert="eaVert"/>
          <a:lstStyle/>
          <a:p>
            <a:r>
              <a:rPr lang="ja-JP" altLang="en-US"/>
              <a:t>マスター タイトルの書式設定</a:t>
            </a:r>
            <a:endParaRPr lang="en-US"/>
          </a:p>
        </p:txBody>
      </p:sp>
      <p:sp>
        <p:nvSpPr>
          <p:cNvPr id="3" name="縦書きテキスト プレースホルダー 2"/>
          <p:cNvSpPr>
            <a:spLocks noGrp="1"/>
          </p:cNvSpPr>
          <p:nvPr>
            <p:ph type="body" orient="vert" idx="1"/>
          </p:nvPr>
        </p:nvSpPr>
        <p:spPr>
          <a:xfrm>
            <a:off x="660404" y="274646"/>
            <a:ext cx="8712201"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10"/>
          </p:nvPr>
        </p:nvSpPr>
        <p:spPr/>
        <p:txBody>
          <a:bodyPr/>
          <a:lstStyle/>
          <a:p>
            <a:fld id="{F18D517D-D604-4A65-AC35-5FB9A9B3C9BF}" type="datetimeFigureOut">
              <a:rPr lang="fr-FR" smtClean="0"/>
              <a:t>02/11/2026</a:t>
            </a:fld>
            <a:endParaRPr lang="fr-FR"/>
          </a:p>
        </p:txBody>
      </p:sp>
      <p:sp>
        <p:nvSpPr>
          <p:cNvPr id="5" name="フッター プレースホルダー 4"/>
          <p:cNvSpPr>
            <a:spLocks noGrp="1"/>
          </p:cNvSpPr>
          <p:nvPr>
            <p:ph type="ftr" sz="quarter" idx="11"/>
          </p:nvPr>
        </p:nvSpPr>
        <p:spPr/>
        <p:txBody>
          <a:bodyPr/>
          <a:lstStyle/>
          <a:p>
            <a:endParaRPr lang="fr-FR"/>
          </a:p>
        </p:txBody>
      </p:sp>
      <p:sp>
        <p:nvSpPr>
          <p:cNvPr id="6" name="スライド番号プレースホルダー 5"/>
          <p:cNvSpPr>
            <a:spLocks noGrp="1"/>
          </p:cNvSpPr>
          <p:nvPr>
            <p:ph type="sldNum" sz="quarter" idx="12"/>
          </p:nvPr>
        </p:nvSpPr>
        <p:spPr/>
        <p:txBody>
          <a:bodyPr/>
          <a:lstStyle/>
          <a:p>
            <a:fld id="{44EFAE3C-1C7F-423A-80C7-DC1041E0CEA6}" type="slidenum">
              <a:rPr lang="fr-FR" smtClean="0"/>
              <a:t>‹#›</a:t>
            </a:fld>
            <a:endParaRPr lang="fr-FR"/>
          </a:p>
        </p:txBody>
      </p:sp>
    </p:spTree>
    <p:extLst>
      <p:ext uri="{BB962C8B-B14F-4D97-AF65-F5344CB8AC3E}">
        <p14:creationId xmlns:p14="http://schemas.microsoft.com/office/powerpoint/2010/main" val="2629161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BA297E-E222-4C16-BF68-03532ECB20C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670F4DE-2942-46B6-8C4B-CD109CD3DE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9693873-148C-423C-BD19-EDD067256530}"/>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5" name="Espace réservé du pied de page 4">
            <a:extLst>
              <a:ext uri="{FF2B5EF4-FFF2-40B4-BE49-F238E27FC236}">
                <a16:creationId xmlns:a16="http://schemas.microsoft.com/office/drawing/2014/main" id="{DC6CB287-CE56-4442-90C1-DDFBDF02463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AD97AF-221B-4F2E-B866-0DCB55C3CD5C}"/>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1148014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0F0011-E5D9-4198-895F-36DBBA12139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8A411E0-0D0B-4201-AFF2-095A55B0CF7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CA8183-BC68-4886-9331-9DFDD0E644CB}"/>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5" name="Espace réservé du pied de page 4">
            <a:extLst>
              <a:ext uri="{FF2B5EF4-FFF2-40B4-BE49-F238E27FC236}">
                <a16:creationId xmlns:a16="http://schemas.microsoft.com/office/drawing/2014/main" id="{D2D9E006-E86C-4A03-9E0A-DEAD8BFA1F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2356B1E-3D12-49C4-8CA8-A7E6477F4471}"/>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53469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748958-A790-4876-8866-1312852DC9D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3403428-478F-4B0B-9F08-BDC5A8CEC1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AD12E7B-F117-4ACC-8A1B-C462FAFB1E96}"/>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5" name="Espace réservé du pied de page 4">
            <a:extLst>
              <a:ext uri="{FF2B5EF4-FFF2-40B4-BE49-F238E27FC236}">
                <a16:creationId xmlns:a16="http://schemas.microsoft.com/office/drawing/2014/main" id="{D05EC0F6-996E-4821-95C1-8FE2242F9EC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656530-AEA5-49B2-968E-CA3867D49334}"/>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2887936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989EAC-9553-4AF2-ADCE-704C0074291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59BF7EE-EE75-4C44-A289-A5DE355EAB0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71E62DC-D6CB-412D-820B-2739945B695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6CDE11E-747E-4BBD-8A59-E2DA31763A36}"/>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6" name="Espace réservé du pied de page 5">
            <a:extLst>
              <a:ext uri="{FF2B5EF4-FFF2-40B4-BE49-F238E27FC236}">
                <a16:creationId xmlns:a16="http://schemas.microsoft.com/office/drawing/2014/main" id="{7B5057D7-9083-4A67-A2BB-FCBBD736518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ED6FBDA-60EE-4B58-B3E0-3707CD178D6C}"/>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4194175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5CFD51-4797-40B4-9AE1-096A8AF7064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816A48E-C37F-4A66-A9DF-CA545DC5A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6401907-A518-40F5-BFF7-5700F94EE25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68D45A8-5144-4FD6-9D9A-7F3CE8B60E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B1BC55-14B4-4B91-B091-7DF1815456A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832D21B-0931-49F1-9FDE-68391C641A36}"/>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8" name="Espace réservé du pied de page 7">
            <a:extLst>
              <a:ext uri="{FF2B5EF4-FFF2-40B4-BE49-F238E27FC236}">
                <a16:creationId xmlns:a16="http://schemas.microsoft.com/office/drawing/2014/main" id="{15E8F98D-418C-4D63-B803-254BEF557FE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AE0A057-BA2B-4B69-AEFC-C15216E57531}"/>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1011767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9660DB-3C30-4E10-925C-DF73793F60A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27DD6FF-FED7-46CF-B6E2-C4DFA80ECD2E}"/>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4" name="Espace réservé du pied de page 3">
            <a:extLst>
              <a:ext uri="{FF2B5EF4-FFF2-40B4-BE49-F238E27FC236}">
                <a16:creationId xmlns:a16="http://schemas.microsoft.com/office/drawing/2014/main" id="{45A7F2CA-E9AB-4ECC-88A4-C355EEB749C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E0BC235-00B0-4E9E-A70E-2EBFFB7E2D01}"/>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4227016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3829E6-C56D-4BC2-8E51-4B5DDAB27CC1}"/>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3" name="Espace réservé du pied de page 2">
            <a:extLst>
              <a:ext uri="{FF2B5EF4-FFF2-40B4-BE49-F238E27FC236}">
                <a16:creationId xmlns:a16="http://schemas.microsoft.com/office/drawing/2014/main" id="{EE42AAE1-BD35-48E9-81C4-DC8C7F10C56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9CE3A0C-DAC1-48D5-BB1C-46B29F9E8913}"/>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1017530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4C044E-9455-40F5-8192-5D1C2936F3B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E332AEC-E85C-4289-AFE7-DEBA6589BA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5EA26E2-B51D-40F0-8F39-F87A69484B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D8BC4FA-DB12-47C6-B12D-FFF58EE0F0A6}"/>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6" name="Espace réservé du pied de page 5">
            <a:extLst>
              <a:ext uri="{FF2B5EF4-FFF2-40B4-BE49-F238E27FC236}">
                <a16:creationId xmlns:a16="http://schemas.microsoft.com/office/drawing/2014/main" id="{7ED76B16-0D41-4684-A54E-1D4C4F93861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158D182-3467-4E4D-AD2B-6F45471DE439}"/>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680022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18231E-798A-49FB-8600-323F7973ED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1316155-903E-4EC3-96AC-21B73E5094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6AE4D3E-AA70-46D8-A2A3-672AD28D91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FECCA5A-38AE-4D1A-A103-894D638D1453}"/>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6" name="Espace réservé du pied de page 5">
            <a:extLst>
              <a:ext uri="{FF2B5EF4-FFF2-40B4-BE49-F238E27FC236}">
                <a16:creationId xmlns:a16="http://schemas.microsoft.com/office/drawing/2014/main" id="{61800083-0277-4192-B8F0-3854D2F0325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276C5DB-A35A-4ED0-AD5B-F5F17B267BC5}"/>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11148484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FEEED8-8694-4093-A29E-20271BEE283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593D33D-50FE-4283-838D-78FD33A1115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198AB5-5A4F-4667-86A9-0CB7737F08DF}"/>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5" name="Espace réservé du pied de page 4">
            <a:extLst>
              <a:ext uri="{FF2B5EF4-FFF2-40B4-BE49-F238E27FC236}">
                <a16:creationId xmlns:a16="http://schemas.microsoft.com/office/drawing/2014/main" id="{72865CBC-6322-4E6C-B538-4E154A9A7A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3D1C376-5119-4F45-8160-53843BEDDA4C}"/>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37116138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2F376A6-59F8-4FFB-AC00-7F9A3D05A47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FC92EBB-DFAD-488B-B015-F9F6AE300D5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FE42992-3FF2-4735-88C9-0FAB16C50DD6}"/>
              </a:ext>
            </a:extLst>
          </p:cNvPr>
          <p:cNvSpPr>
            <a:spLocks noGrp="1"/>
          </p:cNvSpPr>
          <p:nvPr>
            <p:ph type="dt" sz="half" idx="10"/>
          </p:nvPr>
        </p:nvSpPr>
        <p:spPr/>
        <p:txBody>
          <a:bodyPr/>
          <a:lstStyle/>
          <a:p>
            <a:fld id="{77B37923-CD96-46D3-9805-C6A091EC80C8}" type="datetimeFigureOut">
              <a:rPr lang="fr-FR" smtClean="0"/>
              <a:t>02/11/2026</a:t>
            </a:fld>
            <a:endParaRPr lang="fr-FR"/>
          </a:p>
        </p:txBody>
      </p:sp>
      <p:sp>
        <p:nvSpPr>
          <p:cNvPr id="5" name="Espace réservé du pied de page 4">
            <a:extLst>
              <a:ext uri="{FF2B5EF4-FFF2-40B4-BE49-F238E27FC236}">
                <a16:creationId xmlns:a16="http://schemas.microsoft.com/office/drawing/2014/main" id="{8B3B51D6-68A7-4EC4-A494-51AA60FFCCD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54E22BB-6833-4D8E-87EE-483F2DD6F20E}"/>
              </a:ext>
            </a:extLst>
          </p:cNvPr>
          <p:cNvSpPr>
            <a:spLocks noGrp="1"/>
          </p:cNvSpPr>
          <p:nvPr>
            <p:ph type="sldNum" sz="quarter" idx="12"/>
          </p:nvPr>
        </p:nvSpPr>
        <p:spPr/>
        <p:txBody>
          <a:bodyPr/>
          <a:lstStyle/>
          <a:p>
            <a:fld id="{FAF29E49-DEE7-4A0D-953E-697AA1BD719E}" type="slidenum">
              <a:rPr lang="fr-FR" smtClean="0"/>
              <a:t>‹#›</a:t>
            </a:fld>
            <a:endParaRPr lang="fr-FR"/>
          </a:p>
        </p:txBody>
      </p:sp>
    </p:spTree>
    <p:extLst>
      <p:ext uri="{BB962C8B-B14F-4D97-AF65-F5344CB8AC3E}">
        <p14:creationId xmlns:p14="http://schemas.microsoft.com/office/powerpoint/2010/main" val="2175103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テキスト プレースホルダー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p:cNvSpPr>
            <a:spLocks noGrp="1"/>
          </p:cNvSpPr>
          <p:nvPr>
            <p:ph type="dt" sz="half" idx="2"/>
          </p:nvPr>
        </p:nvSpPr>
        <p:spPr>
          <a:xfrm>
            <a:off x="609600" y="635635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D517D-D604-4A65-AC35-5FB9A9B3C9BF}" type="datetimeFigureOut">
              <a:rPr lang="fr-FR" smtClean="0"/>
              <a:t>02/11/2026</a:t>
            </a:fld>
            <a:endParaRPr lang="fr-FR"/>
          </a:p>
        </p:txBody>
      </p:sp>
      <p:sp>
        <p:nvSpPr>
          <p:cNvPr id="5" name="フッター プレースホルダー 4"/>
          <p:cNvSpPr>
            <a:spLocks noGrp="1"/>
          </p:cNvSpPr>
          <p:nvPr>
            <p:ph type="ftr" sz="quarter" idx="3"/>
          </p:nvPr>
        </p:nvSpPr>
        <p:spPr>
          <a:xfrm>
            <a:off x="4165600" y="635635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スライド番号プレースホルダー 5"/>
          <p:cNvSpPr>
            <a:spLocks noGrp="1"/>
          </p:cNvSpPr>
          <p:nvPr>
            <p:ph type="sldNum" sz="quarter" idx="4"/>
          </p:nvPr>
        </p:nvSpPr>
        <p:spPr>
          <a:xfrm>
            <a:off x="8737600" y="6356358"/>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EFAE3C-1C7F-423A-80C7-DC1041E0CEA6}" type="slidenum">
              <a:rPr lang="fr-FR" smtClean="0"/>
              <a:t>‹#›</a:t>
            </a:fld>
            <a:endParaRPr lang="fr-FR"/>
          </a:p>
        </p:txBody>
      </p:sp>
    </p:spTree>
    <p:extLst>
      <p:ext uri="{BB962C8B-B14F-4D97-AF65-F5344CB8AC3E}">
        <p14:creationId xmlns:p14="http://schemas.microsoft.com/office/powerpoint/2010/main" val="260888767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63A218A-A13D-4A33-9E24-3ECDA0D332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8D81861-11F2-4413-A93B-89995D8507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E57C00-3DF9-47E7-8628-DA3D5081EE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B37923-CD96-46D3-9805-C6A091EC80C8}" type="datetimeFigureOut">
              <a:rPr lang="fr-FR" smtClean="0"/>
              <a:t>02/11/2026</a:t>
            </a:fld>
            <a:endParaRPr lang="fr-FR"/>
          </a:p>
        </p:txBody>
      </p:sp>
      <p:sp>
        <p:nvSpPr>
          <p:cNvPr id="5" name="Espace réservé du pied de page 4">
            <a:extLst>
              <a:ext uri="{FF2B5EF4-FFF2-40B4-BE49-F238E27FC236}">
                <a16:creationId xmlns:a16="http://schemas.microsoft.com/office/drawing/2014/main" id="{A57E3006-8676-4159-84C5-8517661274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22D8CD8-3924-4D67-9509-B3FA78D6A9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F29E49-DEE7-4A0D-953E-697AA1BD719E}" type="slidenum">
              <a:rPr lang="fr-FR" smtClean="0"/>
              <a:t>‹#›</a:t>
            </a:fld>
            <a:endParaRPr lang="fr-FR"/>
          </a:p>
        </p:txBody>
      </p:sp>
    </p:spTree>
    <p:extLst>
      <p:ext uri="{BB962C8B-B14F-4D97-AF65-F5344CB8AC3E}">
        <p14:creationId xmlns:p14="http://schemas.microsoft.com/office/powerpoint/2010/main" val="354479742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cijf.asso.fr/ja/" TargetMode="External"/><Relationship Id="rId4" Type="http://schemas.openxmlformats.org/officeDocument/2006/relationships/hyperlink" Target="mailto:secretariat@ccijf.asso.f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2438914" y="5338126"/>
            <a:ext cx="7429500" cy="905381"/>
          </a:xfrm>
        </p:spPr>
        <p:txBody>
          <a:bodyPr>
            <a:normAutofit/>
          </a:bodyPr>
          <a:lstStyle/>
          <a:p>
            <a:r>
              <a:rPr lang="ja-JP" altLang="fr-FR" sz="2000" dirty="0"/>
              <a:t>在仏日本商工会議所</a:t>
            </a:r>
            <a:br>
              <a:rPr lang="en-US" altLang="ja-JP" sz="2000" dirty="0"/>
            </a:br>
            <a:r>
              <a:rPr lang="en-US" altLang="ja-JP" sz="2000" dirty="0" err="1"/>
              <a:t>Chambre</a:t>
            </a:r>
            <a:r>
              <a:rPr lang="en-US" altLang="ja-JP" sz="2000" dirty="0"/>
              <a:t> de Commerce et </a:t>
            </a:r>
            <a:r>
              <a:rPr lang="en-US" altLang="ja-JP" sz="2000" dirty="0" err="1"/>
              <a:t>d’Industrie</a:t>
            </a:r>
            <a:r>
              <a:rPr lang="en-US" altLang="ja-JP" sz="2000" dirty="0"/>
              <a:t> </a:t>
            </a:r>
            <a:r>
              <a:rPr lang="en-US" altLang="ja-JP" sz="2000" dirty="0" err="1"/>
              <a:t>Japonaise</a:t>
            </a:r>
            <a:r>
              <a:rPr lang="en-US" altLang="ja-JP" sz="2000" dirty="0"/>
              <a:t> en France</a:t>
            </a:r>
            <a:endParaRPr lang="fr-FR" sz="2000" dirty="0"/>
          </a:p>
        </p:txBody>
      </p:sp>
      <p:sp>
        <p:nvSpPr>
          <p:cNvPr id="3" name="Sous-titre 2"/>
          <p:cNvSpPr>
            <a:spLocks noGrp="1"/>
          </p:cNvSpPr>
          <p:nvPr>
            <p:ph type="subTitle" idx="1"/>
          </p:nvPr>
        </p:nvSpPr>
        <p:spPr>
          <a:xfrm>
            <a:off x="2438914" y="4681233"/>
            <a:ext cx="7429500" cy="409767"/>
          </a:xfrm>
        </p:spPr>
        <p:txBody>
          <a:bodyPr>
            <a:normAutofit fontScale="92500" lnSpcReduction="10000"/>
          </a:bodyPr>
          <a:lstStyle/>
          <a:p>
            <a:r>
              <a:rPr lang="fr-FR" altLang="ja-JP" sz="2400" dirty="0">
                <a:solidFill>
                  <a:schemeClr val="tx1"/>
                </a:solidFill>
              </a:rPr>
              <a:t>2026</a:t>
            </a:r>
            <a:r>
              <a:rPr lang="ja-JP" altLang="fr-FR" sz="2400" dirty="0">
                <a:solidFill>
                  <a:schemeClr val="tx1"/>
                </a:solidFill>
              </a:rPr>
              <a:t>年</a:t>
            </a:r>
            <a:r>
              <a:rPr lang="en-US" altLang="ja-JP" sz="2400" dirty="0">
                <a:solidFill>
                  <a:schemeClr val="tx1"/>
                </a:solidFill>
              </a:rPr>
              <a:t>10</a:t>
            </a:r>
            <a:r>
              <a:rPr lang="ja-JP" altLang="fr-FR" sz="2400" dirty="0">
                <a:solidFill>
                  <a:schemeClr val="tx1"/>
                </a:solidFill>
              </a:rPr>
              <a:t>月</a:t>
            </a:r>
            <a:endParaRPr lang="fr-FR" sz="2400" dirty="0">
              <a:solidFill>
                <a:schemeClr val="tx1"/>
              </a:solidFill>
            </a:endParaRPr>
          </a:p>
        </p:txBody>
      </p:sp>
      <p:sp>
        <p:nvSpPr>
          <p:cNvPr id="5" name="テキスト ボックス 4"/>
          <p:cNvSpPr txBox="1"/>
          <p:nvPr/>
        </p:nvSpPr>
        <p:spPr>
          <a:xfrm>
            <a:off x="3446835" y="3443419"/>
            <a:ext cx="5413661" cy="584775"/>
          </a:xfrm>
          <a:prstGeom prst="rect">
            <a:avLst/>
          </a:prstGeom>
          <a:noFill/>
          <a:effectLst>
            <a:outerShdw blurRad="50800" dist="38100" dir="5400000" algn="t" rotWithShape="0">
              <a:prstClr val="black">
                <a:alpha val="40000"/>
              </a:prstClr>
            </a:outerShdw>
          </a:effectLst>
        </p:spPr>
        <p:txBody>
          <a:bodyPr wrap="none" rtlCol="0">
            <a:spAutoFit/>
          </a:bodyPr>
          <a:lstStyle/>
          <a:p>
            <a:r>
              <a:rPr lang="ja-JP" altLang="en-US" sz="3200" b="1" dirty="0">
                <a:solidFill>
                  <a:prstClr val="black"/>
                </a:solidFill>
                <a:latin typeface="Calibri"/>
                <a:ea typeface="ＭＳ Ｐゴシック" panose="020B0600070205080204" pitchFamily="50" charset="-128"/>
              </a:rPr>
              <a:t>在仏日本商工会議所について</a:t>
            </a:r>
            <a:endParaRPr lang="en-US" sz="3200" b="1" dirty="0">
              <a:solidFill>
                <a:prstClr val="black"/>
              </a:solidFill>
              <a:latin typeface="Calibri"/>
            </a:endParaRPr>
          </a:p>
        </p:txBody>
      </p:sp>
      <p:grpSp>
        <p:nvGrpSpPr>
          <p:cNvPr id="17" name="グループ化 16"/>
          <p:cNvGrpSpPr/>
          <p:nvPr/>
        </p:nvGrpSpPr>
        <p:grpSpPr>
          <a:xfrm>
            <a:off x="232847" y="2214563"/>
            <a:ext cx="4181478" cy="4391028"/>
            <a:chOff x="38100" y="2466974"/>
            <a:chExt cx="4181478" cy="4391028"/>
          </a:xfrm>
          <a:effectLst>
            <a:outerShdw blurRad="50800" dist="38100" dir="18900000" algn="bl" rotWithShape="0">
              <a:prstClr val="black">
                <a:alpha val="40000"/>
              </a:prstClr>
            </a:outerShdw>
          </a:effectLst>
        </p:grpSpPr>
        <p:cxnSp>
          <p:nvCxnSpPr>
            <p:cNvPr id="8" name="カギ線コネクタ 7"/>
            <p:cNvCxnSpPr/>
            <p:nvPr/>
          </p:nvCxnSpPr>
          <p:spPr>
            <a:xfrm rot="16200000" flipH="1">
              <a:off x="-66675" y="2571749"/>
              <a:ext cx="4391028" cy="4181478"/>
            </a:xfrm>
            <a:prstGeom prst="bentConnector3">
              <a:avLst>
                <a:gd name="adj1" fmla="val 99458"/>
              </a:avLst>
            </a:prstGeom>
            <a:ln w="76200">
              <a:solidFill>
                <a:srgbClr val="003399"/>
              </a:solidFill>
            </a:ln>
          </p:spPr>
          <p:style>
            <a:lnRef idx="1">
              <a:schemeClr val="accent1"/>
            </a:lnRef>
            <a:fillRef idx="0">
              <a:schemeClr val="accent1"/>
            </a:fillRef>
            <a:effectRef idx="0">
              <a:schemeClr val="accent1"/>
            </a:effectRef>
            <a:fontRef idx="minor">
              <a:schemeClr val="tx1"/>
            </a:fontRef>
          </p:style>
        </p:cxnSp>
        <p:cxnSp>
          <p:nvCxnSpPr>
            <p:cNvPr id="12" name="カギ線コネクタ 11"/>
            <p:cNvCxnSpPr/>
            <p:nvPr/>
          </p:nvCxnSpPr>
          <p:spPr>
            <a:xfrm rot="16200000" flipH="1">
              <a:off x="57150" y="3114674"/>
              <a:ext cx="3686175" cy="3476625"/>
            </a:xfrm>
            <a:prstGeom prst="bentConnector3">
              <a:avLst>
                <a:gd name="adj1" fmla="val 100129"/>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 name="グループ化 6"/>
          <p:cNvGrpSpPr/>
          <p:nvPr/>
        </p:nvGrpSpPr>
        <p:grpSpPr>
          <a:xfrm>
            <a:off x="7803389" y="209547"/>
            <a:ext cx="4181478" cy="4391028"/>
            <a:chOff x="5686425" y="19049"/>
            <a:chExt cx="4181478" cy="4391028"/>
          </a:xfrm>
          <a:effectLst>
            <a:outerShdw blurRad="50800" dist="38100" dir="8100000" algn="tr" rotWithShape="0">
              <a:prstClr val="black">
                <a:alpha val="40000"/>
              </a:prstClr>
            </a:outerShdw>
          </a:effectLst>
        </p:grpSpPr>
        <p:cxnSp>
          <p:nvCxnSpPr>
            <p:cNvPr id="19" name="カギ線コネクタ 18"/>
            <p:cNvCxnSpPr/>
            <p:nvPr/>
          </p:nvCxnSpPr>
          <p:spPr>
            <a:xfrm rot="16200000" flipV="1">
              <a:off x="5581650" y="123824"/>
              <a:ext cx="4391028" cy="4181478"/>
            </a:xfrm>
            <a:prstGeom prst="bentConnector3">
              <a:avLst>
                <a:gd name="adj1" fmla="val 99458"/>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rot="16200000" flipV="1">
              <a:off x="6162678" y="285752"/>
              <a:ext cx="3686175" cy="3476625"/>
            </a:xfrm>
            <a:prstGeom prst="bentConnector3">
              <a:avLst>
                <a:gd name="adj1" fmla="val 100129"/>
              </a:avLst>
            </a:prstGeom>
            <a:ln w="76200">
              <a:solidFill>
                <a:srgbClr val="003399"/>
              </a:solidFill>
            </a:ln>
          </p:spPr>
          <p:style>
            <a:lnRef idx="1">
              <a:schemeClr val="accent1"/>
            </a:lnRef>
            <a:fillRef idx="0">
              <a:schemeClr val="accent1"/>
            </a:fillRef>
            <a:effectRef idx="0">
              <a:schemeClr val="accent1"/>
            </a:effectRef>
            <a:fontRef idx="minor">
              <a:schemeClr val="tx1"/>
            </a:fontRef>
          </p:style>
        </p:cxnSp>
      </p:grpSp>
      <p:pic>
        <p:nvPicPr>
          <p:cNvPr id="9" name="Image 8"/>
          <p:cNvPicPr>
            <a:picLocks noChangeAspect="1"/>
          </p:cNvPicPr>
          <p:nvPr/>
        </p:nvPicPr>
        <p:blipFill>
          <a:blip r:embed="rId3"/>
          <a:stretch>
            <a:fillRect/>
          </a:stretch>
        </p:blipFill>
        <p:spPr>
          <a:xfrm>
            <a:off x="5447957" y="1204457"/>
            <a:ext cx="1411415" cy="1639214"/>
          </a:xfrm>
          <a:prstGeom prst="rect">
            <a:avLst/>
          </a:prstGeom>
        </p:spPr>
      </p:pic>
    </p:spTree>
    <p:extLst>
      <p:ext uri="{BB962C8B-B14F-4D97-AF65-F5344CB8AC3E}">
        <p14:creationId xmlns:p14="http://schemas.microsoft.com/office/powerpoint/2010/main" val="2988125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6259" y="137724"/>
            <a:ext cx="2022775" cy="63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space réservé du contenu 2"/>
          <p:cNvSpPr>
            <a:spLocks noGrp="1"/>
          </p:cNvSpPr>
          <p:nvPr>
            <p:ph idx="1"/>
          </p:nvPr>
        </p:nvSpPr>
        <p:spPr>
          <a:xfrm>
            <a:off x="1426551" y="754570"/>
            <a:ext cx="9478516" cy="5822827"/>
          </a:xfrm>
        </p:spPr>
        <p:txBody>
          <a:bodyPr>
            <a:noAutofit/>
          </a:bodyPr>
          <a:lstStyle/>
          <a:p>
            <a:pPr marL="0" indent="0">
              <a:buNone/>
              <a:tabLst>
                <a:tab pos="1614488" algn="l"/>
              </a:tabLst>
            </a:pP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a:t>
            </a:r>
            <a:r>
              <a:rPr lang="ja-JP" altLang="fr-FR" sz="1050" dirty="0"/>
              <a:t>設立</a:t>
            </a:r>
            <a:r>
              <a:rPr lang="ja-JP" altLang="en-US" sz="1050" dirty="0"/>
              <a:t>年月日：</a:t>
            </a:r>
            <a:r>
              <a:rPr lang="ja-JP" altLang="fr-FR" sz="1050" dirty="0"/>
              <a:t>	</a:t>
            </a:r>
            <a:r>
              <a:rPr lang="fr-FR" altLang="ja-JP" sz="1050" dirty="0"/>
              <a:t>1963</a:t>
            </a:r>
            <a:r>
              <a:rPr lang="ja-JP" altLang="fr-FR" sz="1050" dirty="0"/>
              <a:t>年</a:t>
            </a:r>
            <a:r>
              <a:rPr lang="fr-FR" altLang="ja-JP" sz="1050" dirty="0"/>
              <a:t>7</a:t>
            </a:r>
            <a:r>
              <a:rPr lang="ja-JP" altLang="fr-FR" sz="1050" dirty="0"/>
              <a:t>月</a:t>
            </a:r>
            <a:r>
              <a:rPr lang="fr-FR" altLang="ja-JP" sz="1050" dirty="0"/>
              <a:t>26</a:t>
            </a:r>
            <a:r>
              <a:rPr lang="ja-JP" altLang="fr-FR" sz="1050" dirty="0"/>
              <a:t>日</a:t>
            </a:r>
          </a:p>
          <a:p>
            <a:pPr marL="0" indent="0">
              <a:spcBef>
                <a:spcPts val="600"/>
              </a:spcBef>
              <a:buNone/>
              <a:tabLst>
                <a:tab pos="1614488" algn="l"/>
              </a:tabLst>
            </a:pPr>
            <a:r>
              <a:rPr lang="ja-JP" altLang="en-US" sz="1050" dirty="0"/>
              <a:t>・　</a:t>
            </a:r>
            <a:r>
              <a:rPr lang="ja-JP" altLang="fr-FR" sz="1050" dirty="0"/>
              <a:t>法形態</a:t>
            </a:r>
            <a:r>
              <a:rPr lang="ja-JP" altLang="en-US" sz="1050" dirty="0"/>
              <a:t>：</a:t>
            </a:r>
            <a:r>
              <a:rPr lang="ja-JP" altLang="fr-FR" sz="1050" dirty="0"/>
              <a:t>	フランス</a:t>
            </a:r>
            <a:r>
              <a:rPr lang="fr-FR" altLang="ja-JP" sz="1050" dirty="0"/>
              <a:t>1901</a:t>
            </a:r>
            <a:r>
              <a:rPr lang="ja-JP" altLang="fr-FR" sz="1050" dirty="0"/>
              <a:t>年法による「協会」</a:t>
            </a:r>
          </a:p>
          <a:p>
            <a:pPr marL="0" indent="0">
              <a:spcBef>
                <a:spcPts val="600"/>
              </a:spcBef>
              <a:buNone/>
              <a:tabLst>
                <a:tab pos="1614488" algn="l"/>
                <a:tab pos="2239963" algn="l"/>
              </a:tabLst>
            </a:pPr>
            <a:r>
              <a:rPr lang="ja-JP" altLang="en-US" sz="1050" dirty="0"/>
              <a:t>・　連絡先：</a:t>
            </a:r>
            <a:r>
              <a:rPr lang="ja-JP" altLang="fr-FR" sz="1050" dirty="0"/>
              <a:t>	</a:t>
            </a:r>
            <a:r>
              <a:rPr lang="ja-JP" altLang="en-US" sz="1050" dirty="0"/>
              <a:t>住所：</a:t>
            </a:r>
            <a:r>
              <a:rPr lang="en-US" altLang="ja-JP" sz="1050" dirty="0"/>
              <a:t>	</a:t>
            </a:r>
            <a:r>
              <a:rPr lang="fr-FR" altLang="ja-JP" sz="1050" dirty="0"/>
              <a:t>19 rue de Milan 75009  Paris</a:t>
            </a:r>
          </a:p>
          <a:p>
            <a:pPr marL="0" indent="0">
              <a:spcBef>
                <a:spcPts val="0"/>
              </a:spcBef>
              <a:buNone/>
              <a:tabLst>
                <a:tab pos="1614488" algn="l"/>
                <a:tab pos="2239963" algn="l"/>
              </a:tabLst>
            </a:pPr>
            <a:r>
              <a:rPr lang="ja-JP" altLang="en-US" sz="1050" dirty="0"/>
              <a:t>　</a:t>
            </a:r>
            <a:r>
              <a:rPr lang="en-US" altLang="ja-JP" sz="1050" dirty="0"/>
              <a:t>	</a:t>
            </a:r>
            <a:r>
              <a:rPr lang="fr-FR" altLang="ja-JP" sz="1050" dirty="0"/>
              <a:t>e-mail</a:t>
            </a:r>
            <a:r>
              <a:rPr lang="ja-JP" altLang="en-US" sz="1050" dirty="0"/>
              <a:t>：</a:t>
            </a:r>
            <a:r>
              <a:rPr lang="fr-FR" altLang="ja-JP" sz="1050" dirty="0"/>
              <a:t>	</a:t>
            </a:r>
            <a:r>
              <a:rPr lang="fr-FR" altLang="ja-JP" sz="1050" dirty="0">
                <a:hlinkClick r:id="rId4"/>
              </a:rPr>
              <a:t>secretariat@ccijf.asso.fr</a:t>
            </a:r>
            <a:endParaRPr lang="fr-FR" altLang="ja-JP" sz="1050" dirty="0"/>
          </a:p>
          <a:p>
            <a:pPr marL="0" indent="0">
              <a:spcBef>
                <a:spcPts val="0"/>
              </a:spcBef>
              <a:buNone/>
              <a:tabLst>
                <a:tab pos="1614488" algn="l"/>
                <a:tab pos="2239963" algn="l"/>
              </a:tabLst>
            </a:pPr>
            <a:r>
              <a:rPr lang="ja-JP" altLang="en-US" sz="1050" dirty="0"/>
              <a:t>　</a:t>
            </a:r>
            <a:r>
              <a:rPr lang="en-US" altLang="ja-JP" sz="1050" dirty="0"/>
              <a:t>	</a:t>
            </a:r>
            <a:r>
              <a:rPr lang="fr-FR" altLang="ja-JP" sz="1050" dirty="0"/>
              <a:t>URL</a:t>
            </a:r>
            <a:r>
              <a:rPr lang="ja-JP" altLang="en-US" sz="1050" dirty="0"/>
              <a:t>：</a:t>
            </a:r>
            <a:r>
              <a:rPr lang="fr-FR" altLang="ja-JP" sz="1050" dirty="0"/>
              <a:t>	</a:t>
            </a:r>
            <a:r>
              <a:rPr lang="fr-FR" altLang="ja-JP" sz="1050" dirty="0">
                <a:hlinkClick r:id="rId5"/>
              </a:rPr>
              <a:t>http://www.ccijf.asso.fr/ja/</a:t>
            </a:r>
            <a:endParaRPr lang="fr-FR" altLang="ja-JP" sz="1050" dirty="0"/>
          </a:p>
          <a:p>
            <a:pPr marL="0" indent="0">
              <a:spcBef>
                <a:spcPts val="1200"/>
              </a:spcBef>
              <a:buNone/>
              <a:tabLst>
                <a:tab pos="1614488" algn="l"/>
                <a:tab pos="2693988" algn="l"/>
              </a:tabLst>
            </a:pPr>
            <a:r>
              <a:rPr lang="ja-JP" altLang="en-US" sz="1050" dirty="0"/>
              <a:t>・　活動目的：</a:t>
            </a:r>
            <a:r>
              <a:rPr lang="en-US" altLang="ja-JP" sz="1050" dirty="0"/>
              <a:t>                          </a:t>
            </a:r>
            <a:r>
              <a:rPr lang="ja-JP" altLang="en-US" sz="1050" dirty="0">
                <a:latin typeface="ＭＳ ゴシック" panose="020B0609070205080204" pitchFamily="49" charset="-128"/>
                <a:ea typeface="ＭＳ ゴシック" panose="020B0609070205080204" pitchFamily="49" charset="-128"/>
              </a:rPr>
              <a:t>「会員利益」　会員共通の利益に関する諸案件の解決又は推進</a:t>
            </a:r>
            <a:endParaRPr lang="en-US" altLang="ja-JP" sz="1050" dirty="0">
              <a:latin typeface="ＭＳ ゴシック" panose="020B0609070205080204" pitchFamily="49" charset="-128"/>
              <a:ea typeface="ＭＳ ゴシック" panose="020B0609070205080204" pitchFamily="49" charset="-128"/>
            </a:endParaRPr>
          </a:p>
          <a:p>
            <a:pPr marL="0" indent="0">
              <a:spcBef>
                <a:spcPts val="0"/>
              </a:spcBef>
              <a:buNone/>
              <a:tabLst>
                <a:tab pos="1614488" algn="l"/>
                <a:tab pos="2693988" algn="l"/>
              </a:tabLst>
            </a:pPr>
            <a:r>
              <a:rPr lang="en-US" altLang="ja-JP" sz="1050" dirty="0">
                <a:latin typeface="ＭＳ ゴシック" panose="020B0609070205080204" pitchFamily="49" charset="-128"/>
                <a:ea typeface="ＭＳ ゴシック" panose="020B0609070205080204" pitchFamily="49" charset="-128"/>
              </a:rPr>
              <a:t>                       </a:t>
            </a:r>
            <a:r>
              <a:rPr lang="ja-JP" altLang="en-US" sz="1050" dirty="0">
                <a:latin typeface="ＭＳ ゴシック" panose="020B0609070205080204" pitchFamily="49" charset="-128"/>
                <a:ea typeface="ＭＳ ゴシック" panose="020B0609070205080204" pitchFamily="49" charset="-128"/>
              </a:rPr>
              <a:t>「日仏交流」　フランスと日本との経済・通商の発展及び親善の推進に寄与</a:t>
            </a:r>
            <a:endParaRPr lang="en-US" altLang="ja-JP" sz="1050" dirty="0">
              <a:latin typeface="ＭＳ ゴシック" panose="020B0609070205080204" pitchFamily="49" charset="-128"/>
              <a:ea typeface="ＭＳ ゴシック" panose="020B0609070205080204" pitchFamily="49" charset="-128"/>
            </a:endParaRPr>
          </a:p>
          <a:p>
            <a:pPr marL="0" indent="0">
              <a:spcBef>
                <a:spcPts val="0"/>
              </a:spcBef>
              <a:buNone/>
              <a:tabLst>
                <a:tab pos="1614488" algn="l"/>
                <a:tab pos="2693988" algn="l"/>
              </a:tabLst>
            </a:pPr>
            <a:r>
              <a:rPr lang="en-US" altLang="ja-JP" sz="1050" dirty="0">
                <a:latin typeface="ＭＳ ゴシック" panose="020B0609070205080204" pitchFamily="49" charset="-128"/>
                <a:ea typeface="ＭＳ ゴシック" panose="020B0609070205080204" pitchFamily="49" charset="-128"/>
              </a:rPr>
              <a:t>                       </a:t>
            </a:r>
            <a:r>
              <a:rPr lang="ja-JP" altLang="en-US" sz="1050" dirty="0">
                <a:latin typeface="ＭＳ ゴシック" panose="020B0609070205080204" pitchFamily="49" charset="-128"/>
                <a:ea typeface="ＭＳ ゴシック" panose="020B0609070205080204" pitchFamily="49" charset="-128"/>
              </a:rPr>
              <a:t>「会員親睦」　会員相互の交流・親善</a:t>
            </a:r>
            <a:endParaRPr lang="en-US" altLang="ja-JP" sz="1050" dirty="0">
              <a:latin typeface="ＭＳ ゴシック" panose="020B0609070205080204" pitchFamily="49" charset="-128"/>
              <a:ea typeface="ＭＳ ゴシック" panose="020B0609070205080204" pitchFamily="49" charset="-128"/>
            </a:endParaRPr>
          </a:p>
          <a:p>
            <a:pPr marL="0" indent="0">
              <a:spcBef>
                <a:spcPts val="600"/>
              </a:spcBef>
              <a:buNone/>
              <a:tabLst>
                <a:tab pos="1614488" algn="l"/>
                <a:tab pos="2693988" algn="l"/>
              </a:tabLst>
            </a:pPr>
            <a:r>
              <a:rPr lang="ja-JP" altLang="en-US" sz="1050" dirty="0"/>
              <a:t>・　</a:t>
            </a:r>
            <a:r>
              <a:rPr lang="fr-FR" altLang="ja-JP" sz="1050" dirty="0"/>
              <a:t>2026</a:t>
            </a:r>
            <a:r>
              <a:rPr lang="ja-JP" altLang="fr-FR" sz="1050" dirty="0"/>
              <a:t>年度・</a:t>
            </a:r>
            <a:r>
              <a:rPr lang="ja-JP" altLang="en-US" sz="1050" dirty="0"/>
              <a:t>役員：</a:t>
            </a:r>
            <a:r>
              <a:rPr lang="en-US" altLang="ja-JP" sz="1050" dirty="0"/>
              <a:t>	</a:t>
            </a:r>
            <a:r>
              <a:rPr lang="ja-JP" altLang="en-US" sz="1050" dirty="0"/>
              <a:t>名誉会頭　</a:t>
            </a:r>
            <a:r>
              <a:rPr lang="en-US" altLang="ja-JP" sz="1050" dirty="0"/>
              <a:t>	</a:t>
            </a:r>
            <a:r>
              <a:rPr lang="ja-JP" altLang="en-US" sz="1050" dirty="0"/>
              <a:t>鈴木　秀生    </a:t>
            </a:r>
            <a:r>
              <a:rPr lang="en-US" altLang="ja-JP" sz="1050" dirty="0"/>
              <a:t>  </a:t>
            </a:r>
            <a:r>
              <a:rPr lang="ja-JP" altLang="en-US" sz="1050" dirty="0"/>
              <a:t>（駐フランス日本国特命全権大使）</a:t>
            </a:r>
            <a:endParaRPr lang="en-US" altLang="ja-JP" sz="1050" dirty="0"/>
          </a:p>
          <a:p>
            <a:pPr marL="0" indent="0">
              <a:spcBef>
                <a:spcPts val="0"/>
              </a:spcBef>
              <a:buNone/>
              <a:tabLst>
                <a:tab pos="1614488" algn="l"/>
                <a:tab pos="2693988" algn="l"/>
              </a:tabLst>
            </a:pPr>
            <a:r>
              <a:rPr lang="en-US" altLang="ja-JP" sz="1050" dirty="0"/>
              <a:t>	</a:t>
            </a:r>
            <a:r>
              <a:rPr lang="ja-JP" altLang="en-US" sz="1050" dirty="0"/>
              <a:t>名誉副会頭</a:t>
            </a:r>
            <a:r>
              <a:rPr lang="en-US" altLang="ja-JP" sz="1050" dirty="0"/>
              <a:t>	</a:t>
            </a:r>
            <a:r>
              <a:rPr lang="ja-JP" altLang="en-US" sz="1050" dirty="0"/>
              <a:t>江碕　智三郎</a:t>
            </a:r>
            <a:r>
              <a:rPr lang="en-US" altLang="ja-JP" sz="1050" dirty="0"/>
              <a:t>  </a:t>
            </a:r>
            <a:r>
              <a:rPr lang="ja-JP" altLang="en-US" sz="1050" dirty="0"/>
              <a:t>（在フランス日本国大使館 </a:t>
            </a:r>
            <a:r>
              <a:rPr lang="ja-JP" altLang="fr-FR" sz="1050" dirty="0"/>
              <a:t>次席</a:t>
            </a:r>
            <a:r>
              <a:rPr lang="ja-JP" altLang="en-US" sz="1050" dirty="0"/>
              <a:t>公使）</a:t>
            </a:r>
            <a:endParaRPr lang="en-US" altLang="ja-JP" sz="1050" dirty="0"/>
          </a:p>
          <a:p>
            <a:pPr marL="0" indent="0">
              <a:spcBef>
                <a:spcPts val="0"/>
              </a:spcBef>
              <a:buNone/>
              <a:tabLst>
                <a:tab pos="1614488" algn="l"/>
                <a:tab pos="2693988" algn="l"/>
              </a:tabLst>
              <a:defRPr/>
            </a:pPr>
            <a:r>
              <a:rPr lang="en-US" altLang="ja-JP" sz="1050" dirty="0"/>
              <a:t>	</a:t>
            </a:r>
            <a:r>
              <a:rPr lang="ja-JP" altLang="en-US" sz="1050" dirty="0"/>
              <a:t>会頭</a:t>
            </a:r>
            <a:r>
              <a:rPr lang="ja-JP" altLang="fr-FR" sz="1050" dirty="0"/>
              <a:t>	</a:t>
            </a:r>
            <a:r>
              <a:rPr lang="ja-JP" altLang="en-US" sz="1050" dirty="0">
                <a:solidFill>
                  <a:prstClr val="black"/>
                </a:solidFill>
                <a:latin typeface="Calibri"/>
                <a:ea typeface="ＭＳ Ｐゴシック" panose="020B0600070205080204" pitchFamily="50" charset="-128"/>
              </a:rPr>
              <a:t>正田　雅己       </a:t>
            </a:r>
            <a:r>
              <a:rPr kumimoji="0" lang="zh-TW" altLang="fr-FR"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a:t>
            </a: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三菱</a:t>
            </a:r>
            <a:r>
              <a:rPr lang="en-US" altLang="ja-JP" sz="1050" dirty="0">
                <a:solidFill>
                  <a:prstClr val="black"/>
                </a:solidFill>
                <a:latin typeface="Calibri"/>
                <a:ea typeface="ＭＳ Ｐゴシック" panose="020B0600070205080204" pitchFamily="50" charset="-128"/>
              </a:rPr>
              <a:t>UFJ</a:t>
            </a:r>
            <a:r>
              <a:rPr lang="ja-JP" altLang="en-US" sz="1050" dirty="0">
                <a:solidFill>
                  <a:prstClr val="black"/>
                </a:solidFill>
                <a:latin typeface="Calibri"/>
                <a:ea typeface="ＭＳ Ｐゴシック" panose="020B0600070205080204" pitchFamily="50" charset="-128"/>
              </a:rPr>
              <a:t>銀行</a:t>
            </a:r>
            <a:r>
              <a:rPr kumimoji="0" lang="zh-TW" altLang="fr-FR"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a:t>
            </a:r>
            <a:br>
              <a:rPr kumimoji="0" lang="fr-FR" altLang="zh-TW"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br>
            <a:r>
              <a:rPr lang="fr-FR" altLang="ja-JP" sz="1050" dirty="0"/>
              <a:t>	</a:t>
            </a:r>
            <a:r>
              <a:rPr lang="ja-JP" altLang="fr-FR" sz="1050" dirty="0"/>
              <a:t>副会頭	</a:t>
            </a:r>
            <a:r>
              <a:rPr lang="ja-JP" altLang="en-US" sz="1050" dirty="0"/>
              <a:t>山本</a:t>
            </a:r>
            <a:r>
              <a:rPr lang="ja-JP" altLang="fr-FR" sz="1050" dirty="0"/>
              <a:t>　</a:t>
            </a:r>
            <a:r>
              <a:rPr lang="ja-JP" altLang="en-US" sz="1050" dirty="0"/>
              <a:t>かおる</a:t>
            </a:r>
            <a:r>
              <a:rPr lang="ja-JP" altLang="fr-FR" sz="1050" dirty="0"/>
              <a:t>   （</a:t>
            </a:r>
            <a:r>
              <a:rPr lang="ja-JP" altLang="en-US" sz="1050" dirty="0"/>
              <a:t>鹿島建設</a:t>
            </a:r>
            <a:r>
              <a:rPr lang="ja-JP" altLang="fr-FR" sz="1050" dirty="0"/>
              <a:t>）</a:t>
            </a:r>
            <a:br>
              <a:rPr lang="ja-JP" altLang="fr-FR" sz="1050" dirty="0"/>
            </a:br>
            <a:r>
              <a:rPr lang="fr-FR" altLang="ja-JP" sz="1050" dirty="0"/>
              <a:t>		</a:t>
            </a:r>
            <a:r>
              <a:rPr lang="ja-JP" altLang="en-US" sz="1050" dirty="0"/>
              <a:t>島村　寛人</a:t>
            </a:r>
            <a:r>
              <a:rPr lang="ja-JP" altLang="fr-FR" sz="1050" dirty="0"/>
              <a:t>　　 （</a:t>
            </a:r>
            <a:r>
              <a:rPr lang="ja-JP" altLang="en-US" sz="1050" dirty="0"/>
              <a:t>三菱商事</a:t>
            </a:r>
            <a:r>
              <a:rPr lang="ja-JP" altLang="fr-FR" sz="1050" dirty="0"/>
              <a:t>）</a:t>
            </a:r>
            <a:endParaRPr lang="en-US" altLang="ja-JP" sz="105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1614488" algn="l"/>
                <a:tab pos="2693988" algn="l"/>
              </a:tabLst>
              <a:defRPr/>
            </a:pP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河野　良介</a:t>
            </a:r>
            <a:r>
              <a:rPr kumimoji="0" lang="ja-JP" altLang="fr-FR"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a:t>
            </a:r>
            <a:r>
              <a:rPr lang="ja-JP" altLang="en-US" sz="1050" dirty="0">
                <a:solidFill>
                  <a:prstClr val="black"/>
                </a:solidFill>
                <a:latin typeface="Calibri"/>
                <a:ea typeface="ＭＳ Ｐゴシック" panose="020B0600070205080204" pitchFamily="50" charset="-128"/>
              </a:rPr>
              <a:t>トヨタ自動車</a:t>
            </a:r>
            <a:r>
              <a:rPr kumimoji="0" lang="ja-JP" altLang="fr-FR"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br>
              <a:rPr lang="en-US" altLang="ja-JP" sz="1050" dirty="0"/>
            </a:br>
            <a:r>
              <a:rPr lang="en-US" altLang="ja-JP" sz="1050" dirty="0"/>
              <a:t>                                       </a:t>
            </a:r>
            <a:r>
              <a:rPr lang="ja-JP" altLang="en-US" sz="1050" dirty="0"/>
              <a:t>　　　　　会計検査役</a:t>
            </a:r>
            <a:r>
              <a:rPr lang="en-US" altLang="ja-JP" sz="1050" dirty="0"/>
              <a:t>	</a:t>
            </a:r>
            <a:r>
              <a:rPr lang="ja-JP" altLang="en-US" sz="1050" dirty="0"/>
              <a:t>森島　千紘</a:t>
            </a:r>
            <a:r>
              <a:rPr lang="ja-JP" altLang="fr-FR" sz="1050" dirty="0"/>
              <a:t> </a:t>
            </a:r>
            <a:r>
              <a:rPr lang="en-US" altLang="ja-JP" sz="1050" dirty="0"/>
              <a:t>      </a:t>
            </a:r>
            <a:r>
              <a:rPr lang="ja-JP" altLang="en-US" sz="1050" dirty="0"/>
              <a:t>（日本銀行）</a:t>
            </a:r>
            <a:endParaRPr lang="en-US" altLang="ja-JP" sz="1050" dirty="0"/>
          </a:p>
          <a:p>
            <a:pPr marL="0" indent="0">
              <a:spcBef>
                <a:spcPts val="0"/>
              </a:spcBef>
              <a:buNone/>
              <a:tabLst>
                <a:tab pos="1614488" algn="l"/>
                <a:tab pos="2693988" algn="l"/>
              </a:tabLst>
            </a:pPr>
            <a:r>
              <a:rPr lang="en-US" altLang="ja-JP" sz="1050" dirty="0"/>
              <a:t>		</a:t>
            </a:r>
            <a:r>
              <a:rPr lang="ja-JP" altLang="en-US" sz="1050" dirty="0"/>
              <a:t>内野　美佳</a:t>
            </a:r>
            <a:r>
              <a:rPr lang="en-US" altLang="ja-JP" sz="1050" dirty="0"/>
              <a:t>       </a:t>
            </a:r>
            <a:r>
              <a:rPr lang="ja-JP" altLang="en-US" sz="1050" dirty="0"/>
              <a:t>（国際協力銀行）</a:t>
            </a:r>
            <a:endParaRPr lang="ja-JP" altLang="fr-FR" sz="1050" dirty="0"/>
          </a:p>
          <a:p>
            <a:pPr marL="0" indent="0">
              <a:spcBef>
                <a:spcPts val="0"/>
              </a:spcBef>
              <a:buNone/>
              <a:tabLst>
                <a:tab pos="1614488" algn="l"/>
                <a:tab pos="2693988" algn="l"/>
              </a:tabLst>
            </a:pPr>
            <a:r>
              <a:rPr lang="ja-JP" altLang="fr-FR" sz="1050" dirty="0"/>
              <a:t>	事務局長	山田</a:t>
            </a:r>
            <a:r>
              <a:rPr lang="ja-JP" altLang="en-US" sz="1050" dirty="0"/>
              <a:t>　</a:t>
            </a:r>
            <a:r>
              <a:rPr lang="ja-JP" altLang="fr-FR" sz="1050" dirty="0"/>
              <a:t>裕隆</a:t>
            </a:r>
            <a:r>
              <a:rPr lang="en-US" altLang="ja-JP" sz="1050" dirty="0"/>
              <a:t>	</a:t>
            </a:r>
            <a:endParaRPr lang="ja-JP" altLang="en-US" sz="1050" dirty="0"/>
          </a:p>
          <a:p>
            <a:pPr marL="0" indent="0">
              <a:spcBef>
                <a:spcPts val="600"/>
              </a:spcBef>
              <a:spcAft>
                <a:spcPts val="300"/>
              </a:spcAft>
              <a:buNone/>
              <a:tabLst>
                <a:tab pos="1614488" algn="l"/>
              </a:tabLst>
            </a:pPr>
            <a:r>
              <a:rPr lang="ja-JP" altLang="en-US" sz="1050" dirty="0"/>
              <a:t>・　理事会：</a:t>
            </a:r>
            <a:r>
              <a:rPr lang="en-US" altLang="ja-JP" sz="1050" dirty="0"/>
              <a:t>	</a:t>
            </a:r>
            <a:r>
              <a:rPr lang="ja-JP" altLang="en-US" sz="1050" dirty="0">
                <a:ea typeface="ＭＳ ゴシック" panose="020B0609070205080204" pitchFamily="49" charset="-128"/>
              </a:rPr>
              <a:t>分科会ごとに正会員から選ばれた理事</a:t>
            </a:r>
            <a:r>
              <a:rPr lang="fr-FR" altLang="ja-JP" sz="1050" dirty="0">
                <a:ea typeface="ＭＳ ゴシック" panose="020B0609070205080204" pitchFamily="49" charset="-128"/>
              </a:rPr>
              <a:t>34</a:t>
            </a:r>
            <a:r>
              <a:rPr lang="ja-JP" altLang="en-US" sz="1050" dirty="0">
                <a:ea typeface="ＭＳ ゴシック" panose="020B0609070205080204" pitchFamily="49" charset="-128"/>
              </a:rPr>
              <a:t>名及び会計検査役</a:t>
            </a:r>
            <a:r>
              <a:rPr lang="en-US" altLang="ja-JP" sz="1050" dirty="0">
                <a:ea typeface="ＭＳ ゴシック" panose="020B0609070205080204" pitchFamily="49" charset="-128"/>
              </a:rPr>
              <a:t>2</a:t>
            </a:r>
            <a:r>
              <a:rPr lang="ja-JP" altLang="en-US" sz="1050" dirty="0">
                <a:ea typeface="ＭＳ ゴシック" panose="020B0609070205080204" pitchFamily="49" charset="-128"/>
              </a:rPr>
              <a:t>名、大使館、事務局長により構成。</a:t>
            </a:r>
            <a:endParaRPr lang="en-US" altLang="ja-JP" sz="1050" dirty="0">
              <a:ea typeface="ＭＳ ゴシック" panose="020B0609070205080204" pitchFamily="49" charset="-128"/>
            </a:endParaRPr>
          </a:p>
          <a:p>
            <a:pPr marL="0" indent="0">
              <a:spcBef>
                <a:spcPts val="0"/>
              </a:spcBef>
              <a:buNone/>
              <a:tabLst>
                <a:tab pos="1614488" algn="l"/>
              </a:tabLst>
            </a:pPr>
            <a:r>
              <a:rPr lang="en-US" altLang="ja-JP" sz="1050" dirty="0"/>
              <a:t>	</a:t>
            </a:r>
            <a:r>
              <a:rPr lang="ja-JP" altLang="en-US" sz="1050" dirty="0">
                <a:latin typeface="ＭＳ ゴシック" panose="020B0609070205080204" pitchFamily="49" charset="-128"/>
                <a:ea typeface="ＭＳ ゴシック" panose="020B0609070205080204" pitchFamily="49" charset="-128"/>
              </a:rPr>
              <a:t>理事会の下に、委員会・担当理事・事務局が置かれ、活動に従事。</a:t>
            </a:r>
            <a:endParaRPr lang="en-US" altLang="ja-JP" sz="1050" dirty="0">
              <a:latin typeface="ＭＳ ゴシック" panose="020B0609070205080204" pitchFamily="49" charset="-128"/>
              <a:ea typeface="ＭＳ ゴシック" panose="020B0609070205080204" pitchFamily="49" charset="-128"/>
            </a:endParaRPr>
          </a:p>
          <a:p>
            <a:pPr marL="1614488" marR="0" lvl="0" indent="-1614488" algn="l" defTabSz="914400" rtl="0" eaLnBrk="1" fontAlgn="auto" latinLnBrk="0" hangingPunct="1">
              <a:lnSpc>
                <a:spcPct val="100000"/>
              </a:lnSpc>
              <a:spcBef>
                <a:spcPts val="600"/>
              </a:spcBef>
              <a:spcAft>
                <a:spcPts val="300"/>
              </a:spcAft>
              <a:buClrTx/>
              <a:buSzTx/>
              <a:buFont typeface="Arial" panose="020B0604020202020204" pitchFamily="34" charset="0"/>
              <a:buNone/>
              <a:tabLst>
                <a:tab pos="1614488" algn="l"/>
                <a:tab pos="6819900" algn="l"/>
              </a:tabLst>
              <a:defRPr/>
            </a:pP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　会員構成：</a:t>
            </a:r>
            <a:r>
              <a:rPr kumimoji="0" lang="en-US"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	</a:t>
            </a: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正会員（フランス進出日本企業および日本政府関係機関）：</a:t>
            </a:r>
            <a:r>
              <a:rPr lang="en-US" altLang="ja-JP" sz="1050" dirty="0">
                <a:solidFill>
                  <a:prstClr val="black"/>
                </a:solidFill>
                <a:latin typeface="Calibri"/>
                <a:ea typeface="ＭＳ Ｐゴシック" panose="020B0600070205080204" pitchFamily="50" charset="-128"/>
              </a:rPr>
              <a:t>   </a:t>
            </a:r>
            <a:r>
              <a:rPr kumimoji="0" lang="fr-FR"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194</a:t>
            </a: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社</a:t>
            </a:r>
            <a:endParaRPr kumimoji="0" lang="en-US"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endParaRPr>
          </a:p>
          <a:p>
            <a:pPr marL="1614488" marR="0" lvl="0" indent="-1614488" algn="l" defTabSz="914400" rtl="0" eaLnBrk="1" fontAlgn="auto" latinLnBrk="0" hangingPunct="1">
              <a:lnSpc>
                <a:spcPct val="100000"/>
              </a:lnSpc>
              <a:spcBef>
                <a:spcPts val="0"/>
              </a:spcBef>
              <a:spcAft>
                <a:spcPts val="0"/>
              </a:spcAft>
              <a:buClrTx/>
              <a:buSzTx/>
              <a:buFont typeface="Arial" panose="020B0604020202020204" pitchFamily="34" charset="0"/>
              <a:buNone/>
              <a:tabLst>
                <a:tab pos="1614488" algn="l"/>
                <a:tab pos="6905625" algn="l"/>
              </a:tabLst>
              <a:defRPr/>
            </a:pP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　 </a:t>
            </a:r>
            <a:r>
              <a:rPr kumimoji="0" lang="ja-JP" altLang="en-US"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a:t>
            </a:r>
            <a:r>
              <a:rPr kumimoji="0" lang="en-US" altLang="ja-JP"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202</a:t>
            </a:r>
            <a:r>
              <a:rPr kumimoji="0" lang="fr-FR" altLang="ja-JP"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6</a:t>
            </a:r>
            <a:r>
              <a:rPr kumimoji="0" lang="ja-JP" altLang="en-US"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年</a:t>
            </a:r>
            <a:r>
              <a:rPr kumimoji="0" lang="fr-FR" altLang="ja-JP"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10</a:t>
            </a:r>
            <a:r>
              <a:rPr kumimoji="0" lang="ja-JP" altLang="en-US"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月</a:t>
            </a:r>
            <a:r>
              <a:rPr kumimoji="0" lang="fr-FR" altLang="ja-JP"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30</a:t>
            </a:r>
            <a:r>
              <a:rPr kumimoji="0" lang="ja-JP" altLang="fr-FR"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日</a:t>
            </a:r>
            <a:r>
              <a:rPr kumimoji="0" lang="ja-JP" altLang="en-US"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時点</a:t>
            </a:r>
            <a:r>
              <a:rPr kumimoji="0" lang="ja-JP" altLang="fr-FR" sz="9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a:t>
            </a:r>
            <a:r>
              <a:rPr kumimoji="0" lang="en-US"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	</a:t>
            </a: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賛助会員（地元フランス企業およびフランス政府系機関）：</a:t>
            </a:r>
            <a:r>
              <a:rPr lang="en-US" altLang="ja-JP" sz="1050" dirty="0">
                <a:solidFill>
                  <a:prstClr val="black"/>
                </a:solidFill>
                <a:latin typeface="Calibri"/>
                <a:ea typeface="ＭＳ Ｐゴシック" panose="020B0600070205080204" pitchFamily="50" charset="-128"/>
              </a:rPr>
              <a:t>        </a:t>
            </a:r>
            <a:r>
              <a:rPr kumimoji="0" lang="fr-FR"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1</a:t>
            </a:r>
            <a:r>
              <a:rPr lang="en-US" altLang="ja-JP" sz="1050" dirty="0">
                <a:solidFill>
                  <a:prstClr val="black"/>
                </a:solidFill>
                <a:latin typeface="Calibri"/>
                <a:ea typeface="ＭＳ Ｐゴシック" panose="020B0600070205080204" pitchFamily="50" charset="-128"/>
              </a:rPr>
              <a:t>4</a:t>
            </a:r>
            <a:r>
              <a:rPr kumimoji="0" lang="ja-JP" altLang="en-US" sz="1050" b="0" i="0" u="none" strike="noStrike" kern="1200" cap="none" spc="0" normalizeH="0" baseline="0" noProof="0">
                <a:ln>
                  <a:noFill/>
                </a:ln>
                <a:solidFill>
                  <a:prstClr val="black"/>
                </a:solidFill>
                <a:effectLst/>
                <a:uLnTx/>
                <a:uFillTx/>
                <a:latin typeface="Calibri"/>
                <a:ea typeface="ＭＳ Ｐゴシック" panose="020B0600070205080204" pitchFamily="50" charset="-128"/>
              </a:rPr>
              <a:t>社</a:t>
            </a:r>
            <a:endParaRPr kumimoji="0" lang="en-US"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600"/>
              </a:spcBef>
              <a:spcAft>
                <a:spcPts val="300"/>
              </a:spcAft>
              <a:buClrTx/>
              <a:buSzTx/>
              <a:buFont typeface="Arial" panose="020B0604020202020204" pitchFamily="34" charset="0"/>
              <a:buNone/>
              <a:tabLst>
                <a:tab pos="1614488" algn="l"/>
              </a:tabLst>
              <a:defRPr/>
            </a:pP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　分科会：</a:t>
            </a:r>
            <a:r>
              <a:rPr kumimoji="0" lang="en-US"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	</a:t>
            </a: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会員の共通する問題を吸い上げるために業種別に設置。正会員は自社の該当する分科会に所属する。</a:t>
            </a:r>
            <a:endParaRPr kumimoji="0" lang="en-US"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tab pos="1614488" algn="l"/>
              </a:tabLst>
              <a:defRPr/>
            </a:pPr>
            <a:r>
              <a:rPr kumimoji="0" lang="en-US"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	</a:t>
            </a:r>
            <a:r>
              <a:rPr kumimoji="0" lang="ja-JP" altLang="en-US"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rPr>
              <a:t>分科会は、分科会ごとに予め定められた数の理事を選出する。</a:t>
            </a:r>
            <a:endParaRPr kumimoji="0" lang="en-US" altLang="ja-JP" sz="105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endParaRP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tab pos="1162050" algn="l"/>
                <a:tab pos="1614488" algn="l"/>
                <a:tab pos="4667250" algn="l"/>
              </a:tabLst>
              <a:defRPr/>
            </a:pPr>
            <a:r>
              <a:rPr lang="ja-JP" altLang="en-US" sz="1200" dirty="0">
                <a:solidFill>
                  <a:prstClr val="black"/>
                </a:solidFill>
                <a:latin typeface="Calibri"/>
                <a:ea typeface="ＭＳ Ｐゴシック" panose="020B0600070205080204" pitchFamily="50" charset="-128"/>
              </a:rPr>
              <a:t>                                                 </a:t>
            </a:r>
            <a:r>
              <a:rPr lang="en-US" altLang="ja-JP" sz="1200" dirty="0">
                <a:solidFill>
                  <a:prstClr val="black"/>
                </a:solidFill>
                <a:latin typeface="Calibri"/>
                <a:ea typeface="ＭＳ Ｐゴシック" panose="020B0600070205080204" pitchFamily="50" charset="-128"/>
              </a:rPr>
              <a:t>-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第</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1</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分科会：　商社・</a:t>
            </a:r>
            <a:r>
              <a:rPr kumimoji="0" lang="ja-JP" altLang="fr-FR"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国際</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協力　（会員数：</a:t>
            </a:r>
            <a:r>
              <a:rPr kumimoji="0" lang="fr-FR"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22</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第</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6</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分科会：　通信・情報・エネルギー　（会員数：</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7</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tab pos="1162050" algn="l"/>
                <a:tab pos="1614488" algn="l"/>
                <a:tab pos="4667250" algn="l"/>
              </a:tabLst>
              <a:defRPr/>
            </a:pPr>
            <a:r>
              <a:rPr lang="ja-JP" altLang="en-US" sz="1000" dirty="0">
                <a:solidFill>
                  <a:prstClr val="black"/>
                </a:solidFill>
                <a:latin typeface="Calibri"/>
                <a:ea typeface="ＭＳ Ｐゴシック" panose="020B0600070205080204" pitchFamily="50" charset="-128"/>
              </a:rPr>
              <a:t>                                                            </a:t>
            </a:r>
            <a:r>
              <a:rPr lang="en-US" altLang="ja-JP" sz="1000" dirty="0">
                <a:solidFill>
                  <a:prstClr val="black"/>
                </a:solidFill>
                <a:latin typeface="Calibri"/>
                <a:ea typeface="ＭＳ Ｐゴシック" panose="020B0600070205080204" pitchFamily="50" charset="-128"/>
              </a:rPr>
              <a:t>-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第</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2</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分科会：　</a:t>
            </a:r>
            <a:r>
              <a:rPr kumimoji="0" lang="ja-JP" altLang="fr-FR"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小売り</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・流通　（会員数：</a:t>
            </a:r>
            <a:r>
              <a:rPr kumimoji="0" lang="fr-FR"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12</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第</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7</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分科会：　</a:t>
            </a:r>
            <a:r>
              <a:rPr kumimoji="0" lang="ja-JP" altLang="fr-FR"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観光</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・運輸・レジャー　（会員数：</a:t>
            </a:r>
            <a:r>
              <a:rPr kumimoji="0" lang="fr-FR"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17</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tab pos="1614488" algn="l"/>
                <a:tab pos="4667250" algn="l"/>
              </a:tabLst>
              <a:defRPr/>
            </a:pPr>
            <a:r>
              <a:rPr lang="ja-JP" altLang="en-US" sz="1000" dirty="0">
                <a:solidFill>
                  <a:prstClr val="black"/>
                </a:solidFill>
                <a:latin typeface="Calibri"/>
                <a:ea typeface="ＭＳ Ｐゴシック" panose="020B0600070205080204" pitchFamily="50" charset="-128"/>
              </a:rPr>
              <a:t>                                                            </a:t>
            </a:r>
            <a:r>
              <a:rPr lang="en-US" altLang="ja-JP" sz="1000" dirty="0">
                <a:solidFill>
                  <a:prstClr val="black"/>
                </a:solidFill>
                <a:latin typeface="Calibri"/>
                <a:ea typeface="ＭＳ Ｐゴシック" panose="020B0600070205080204" pitchFamily="50" charset="-128"/>
              </a:rPr>
              <a:t>-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第</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3</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分科会：　電気・電子・他　（会員数：</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22</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第</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8</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分科会：　銀行・証券・保険　（会員数：</a:t>
            </a:r>
            <a:r>
              <a:rPr kumimoji="0" lang="fr-FR"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15</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tab pos="1614488" algn="l"/>
                <a:tab pos="4667250" algn="l"/>
              </a:tabLst>
              <a:defRPr/>
            </a:pPr>
            <a:r>
              <a:rPr lang="ja-JP" altLang="en-US" sz="1000" dirty="0">
                <a:solidFill>
                  <a:prstClr val="black"/>
                </a:solidFill>
                <a:latin typeface="Calibri"/>
                <a:ea typeface="ＭＳ Ｐゴシック" panose="020B0600070205080204" pitchFamily="50" charset="-128"/>
              </a:rPr>
              <a:t>                                                            </a:t>
            </a:r>
            <a:r>
              <a:rPr lang="en-US" altLang="ja-JP" sz="1000" dirty="0">
                <a:solidFill>
                  <a:prstClr val="black"/>
                </a:solidFill>
                <a:latin typeface="Calibri"/>
                <a:ea typeface="ＭＳ Ｐゴシック" panose="020B0600070205080204" pitchFamily="50" charset="-128"/>
              </a:rPr>
              <a:t>-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第</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4</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分科会：　機械・自動車</a:t>
            </a:r>
            <a:r>
              <a:rPr kumimoji="0" lang="ja-JP" altLang="fr-FR"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・建設</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（会員数：</a:t>
            </a:r>
            <a:r>
              <a:rPr kumimoji="0" lang="fr-FR"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31</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第</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9</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分科会：　</a:t>
            </a:r>
            <a:r>
              <a:rPr kumimoji="0" lang="ja-JP" altLang="fr-FR"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コンサルティング・メディアコンテンツ・</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サービス</a:t>
            </a:r>
            <a:r>
              <a:rPr kumimoji="0" lang="ja-JP" altLang="fr-FR"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a:t>
            </a: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（会員数：</a:t>
            </a:r>
            <a:r>
              <a:rPr lang="fr-FR" altLang="ja-JP" sz="1000" dirty="0">
                <a:solidFill>
                  <a:prstClr val="black"/>
                </a:solidFill>
                <a:latin typeface="Calibri"/>
                <a:ea typeface="ＭＳ Ｐゴシック" panose="020B0600070205080204" pitchFamily="50" charset="-128"/>
              </a:rPr>
              <a:t>32</a:t>
            </a:r>
            <a:r>
              <a:rPr kumimoji="0" lang="ja-JP" altLang="fr-FR"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endPar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indent="0">
              <a:spcBef>
                <a:spcPts val="300"/>
              </a:spcBef>
              <a:buNone/>
              <a:tabLst>
                <a:tab pos="1614488" algn="l"/>
                <a:tab pos="4667250" algn="l"/>
              </a:tabLst>
              <a:defRPr/>
            </a:pPr>
            <a:r>
              <a:rPr kumimoji="0" lang="ja-JP" altLang="en-US"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a:t>
            </a:r>
            <a:r>
              <a:rPr kumimoji="0" lang="en-US"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a:t>
            </a:r>
            <a:r>
              <a:rPr lang="ja-JP" altLang="fr-FR" sz="1000" dirty="0">
                <a:solidFill>
                  <a:prstClr val="black"/>
                </a:solidFill>
              </a:rPr>
              <a:t>第</a:t>
            </a:r>
            <a:r>
              <a:rPr lang="fr-FR" altLang="ja-JP" sz="1000" dirty="0">
                <a:solidFill>
                  <a:prstClr val="black"/>
                </a:solidFill>
              </a:rPr>
              <a:t>5</a:t>
            </a:r>
            <a:r>
              <a:rPr lang="ja-JP" altLang="fr-FR" sz="1000" dirty="0">
                <a:solidFill>
                  <a:prstClr val="black"/>
                </a:solidFill>
              </a:rPr>
              <a:t>分科会：　食品・化学・薬品・化粧品（会員数：</a:t>
            </a:r>
            <a:r>
              <a:rPr lang="fr-FR" altLang="ja-JP" sz="1000" dirty="0">
                <a:solidFill>
                  <a:prstClr val="black"/>
                </a:solidFill>
              </a:rPr>
              <a:t>36</a:t>
            </a:r>
            <a:r>
              <a:rPr lang="ja-JP" altLang="fr-FR" sz="1000" dirty="0">
                <a:solidFill>
                  <a:prstClr val="black"/>
                </a:solidFill>
              </a:rPr>
              <a:t>）                                    </a:t>
            </a:r>
            <a:r>
              <a:rPr lang="ja-JP" altLang="en-US" sz="900" dirty="0">
                <a:solidFill>
                  <a:prstClr val="black"/>
                </a:solidFill>
              </a:rPr>
              <a:t>以上、正会員企業</a:t>
            </a:r>
            <a:r>
              <a:rPr lang="fr-FR" altLang="ja-JP" sz="900" dirty="0">
                <a:solidFill>
                  <a:prstClr val="black"/>
                </a:solidFill>
              </a:rPr>
              <a:t>194</a:t>
            </a:r>
            <a:r>
              <a:rPr lang="ja-JP" altLang="en-US" sz="900" dirty="0">
                <a:solidFill>
                  <a:prstClr val="black"/>
                </a:solidFill>
              </a:rPr>
              <a:t>社</a:t>
            </a:r>
            <a:endParaRPr lang="fr-FR" altLang="ja-JP" sz="900" dirty="0"/>
          </a:p>
          <a:p>
            <a:pPr marL="0" lvl="0" indent="0">
              <a:spcBef>
                <a:spcPts val="300"/>
              </a:spcBef>
              <a:buNone/>
              <a:tabLst>
                <a:tab pos="1614488" algn="l"/>
                <a:tab pos="4667250" algn="l"/>
              </a:tabLst>
              <a:defRPr/>
            </a:pPr>
            <a:br>
              <a:rPr kumimoji="0" lang="fr-FR"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br>
            <a:r>
              <a:rPr lang="ja-JP" altLang="en-US" sz="1000" dirty="0">
                <a:solidFill>
                  <a:prstClr val="black"/>
                </a:solidFill>
                <a:latin typeface="Calibri"/>
                <a:ea typeface="ＭＳ Ｐゴシック" panose="020B0600070205080204" pitchFamily="50" charset="-128"/>
              </a:rPr>
              <a:t>　　                                                      </a:t>
            </a:r>
            <a:r>
              <a:rPr kumimoji="0" lang="fr-FR" altLang="ja-JP" sz="1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a:t>
            </a:r>
            <a:endParaRPr lang="fr-FR" altLang="ja-JP" sz="1400" dirty="0"/>
          </a:p>
          <a:p>
            <a:endParaRPr lang="fr-FR" altLang="ja-JP" sz="1400" dirty="0"/>
          </a:p>
          <a:p>
            <a:endParaRPr lang="fr-FR" altLang="ja-JP" sz="1400" dirty="0"/>
          </a:p>
          <a:p>
            <a:endParaRPr lang="fr-FR" altLang="ja-JP" sz="1400" dirty="0"/>
          </a:p>
          <a:p>
            <a:endParaRPr lang="fr-FR" altLang="ja-JP" sz="1400" dirty="0"/>
          </a:p>
          <a:p>
            <a:endParaRPr lang="fr-FR" sz="400" dirty="0"/>
          </a:p>
        </p:txBody>
      </p:sp>
      <p:sp>
        <p:nvSpPr>
          <p:cNvPr id="4" name="テキスト ボックス 3"/>
          <p:cNvSpPr txBox="1"/>
          <p:nvPr/>
        </p:nvSpPr>
        <p:spPr>
          <a:xfrm>
            <a:off x="3122526" y="137724"/>
            <a:ext cx="5946947" cy="369332"/>
          </a:xfrm>
          <a:prstGeom prst="rect">
            <a:avLst/>
          </a:prstGeom>
          <a:solidFill>
            <a:srgbClr val="003399"/>
          </a:solidFill>
          <a:ln>
            <a:solidFill>
              <a:srgbClr val="003399"/>
            </a:solidFill>
          </a:ln>
          <a:effectLst>
            <a:outerShdw blurRad="50800" dist="38100" dir="2700000" algn="tl" rotWithShape="0">
              <a:prstClr val="black">
                <a:alpha val="40000"/>
              </a:prstClr>
            </a:outerShdw>
          </a:effectLst>
        </p:spPr>
        <p:txBody>
          <a:bodyPr wrap="square" rtlCol="0">
            <a:spAutoFit/>
          </a:bodyPr>
          <a:lstStyle/>
          <a:p>
            <a:pPr algn="ctr"/>
            <a:r>
              <a:rPr lang="ja-JP" altLang="en-US" b="1" dirty="0">
                <a:solidFill>
                  <a:prstClr val="white"/>
                </a:solidFill>
                <a:latin typeface="Calibri"/>
                <a:ea typeface="ＭＳ Ｐゴシック" panose="020B0600070205080204" pitchFamily="50" charset="-128"/>
              </a:rPr>
              <a:t>在仏日本商工会議所　概要</a:t>
            </a:r>
            <a:endParaRPr lang="en-US" b="1" dirty="0">
              <a:solidFill>
                <a:prstClr val="white"/>
              </a:solidFill>
              <a:latin typeface="Calibri"/>
            </a:endParaRPr>
          </a:p>
        </p:txBody>
      </p:sp>
      <p:grpSp>
        <p:nvGrpSpPr>
          <p:cNvPr id="13" name="グループ化 12"/>
          <p:cNvGrpSpPr/>
          <p:nvPr/>
        </p:nvGrpSpPr>
        <p:grpSpPr>
          <a:xfrm>
            <a:off x="328613" y="2329247"/>
            <a:ext cx="4181478" cy="4391028"/>
            <a:chOff x="28575" y="2486024"/>
            <a:chExt cx="4181478" cy="4391028"/>
          </a:xfrm>
          <a:effectLst>
            <a:outerShdw blurRad="50800" dist="38100" dir="18900000" algn="bl" rotWithShape="0">
              <a:prstClr val="black">
                <a:alpha val="40000"/>
              </a:prstClr>
            </a:outerShdw>
          </a:effectLst>
        </p:grpSpPr>
        <p:cxnSp>
          <p:nvCxnSpPr>
            <p:cNvPr id="14" name="カギ線コネクタ 13"/>
            <p:cNvCxnSpPr/>
            <p:nvPr/>
          </p:nvCxnSpPr>
          <p:spPr>
            <a:xfrm rot="16200000" flipH="1">
              <a:off x="-76200" y="2590799"/>
              <a:ext cx="4391028" cy="4181478"/>
            </a:xfrm>
            <a:prstGeom prst="bentConnector3">
              <a:avLst>
                <a:gd name="adj1" fmla="val 99458"/>
              </a:avLst>
            </a:prstGeom>
            <a:ln w="57150">
              <a:solidFill>
                <a:srgbClr val="003399"/>
              </a:solidFill>
            </a:ln>
          </p:spPr>
          <p:style>
            <a:lnRef idx="1">
              <a:schemeClr val="accent1"/>
            </a:lnRef>
            <a:fillRef idx="0">
              <a:schemeClr val="accent1"/>
            </a:fillRef>
            <a:effectRef idx="0">
              <a:schemeClr val="accent1"/>
            </a:effectRef>
            <a:fontRef idx="minor">
              <a:schemeClr val="tx1"/>
            </a:fontRef>
          </p:style>
        </p:cxnSp>
        <p:cxnSp>
          <p:nvCxnSpPr>
            <p:cNvPr id="15" name="カギ線コネクタ 14"/>
            <p:cNvCxnSpPr/>
            <p:nvPr/>
          </p:nvCxnSpPr>
          <p:spPr>
            <a:xfrm rot="16200000" flipH="1">
              <a:off x="38100" y="3152774"/>
              <a:ext cx="3686175" cy="3476625"/>
            </a:xfrm>
            <a:prstGeom prst="bentConnector3">
              <a:avLst>
                <a:gd name="adj1" fmla="val 100129"/>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2995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4464" y="63392"/>
            <a:ext cx="2022775" cy="63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9" name="テキスト ボックス 98"/>
          <p:cNvSpPr txBox="1"/>
          <p:nvPr/>
        </p:nvSpPr>
        <p:spPr>
          <a:xfrm>
            <a:off x="1406353" y="202506"/>
            <a:ext cx="5956472" cy="369332"/>
          </a:xfrm>
          <a:prstGeom prst="rect">
            <a:avLst/>
          </a:prstGeom>
          <a:solidFill>
            <a:srgbClr val="003399"/>
          </a:solidFill>
          <a:ln>
            <a:solidFill>
              <a:schemeClr val="tx2"/>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在仏日本商工会議所　組織図</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グループ化 4"/>
          <p:cNvGrpSpPr/>
          <p:nvPr/>
        </p:nvGrpSpPr>
        <p:grpSpPr>
          <a:xfrm>
            <a:off x="1180270" y="641431"/>
            <a:ext cx="10116546" cy="6153177"/>
            <a:chOff x="-58145" y="705597"/>
            <a:chExt cx="10116546" cy="6153177"/>
          </a:xfrm>
        </p:grpSpPr>
        <p:sp>
          <p:nvSpPr>
            <p:cNvPr id="7" name="テキスト ボックス 6"/>
            <p:cNvSpPr txBox="1"/>
            <p:nvPr/>
          </p:nvSpPr>
          <p:spPr>
            <a:xfrm>
              <a:off x="-58145" y="3377850"/>
              <a:ext cx="307777" cy="1992948"/>
            </a:xfrm>
            <a:prstGeom prst="rect">
              <a:avLst/>
            </a:prstGeom>
            <a:noFill/>
            <a:ln>
              <a:solidFill>
                <a:schemeClr val="tx1"/>
              </a:solidFill>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総　　会</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テキスト ボックス 7"/>
            <p:cNvSpPr txBox="1"/>
            <p:nvPr/>
          </p:nvSpPr>
          <p:spPr>
            <a:xfrm>
              <a:off x="982783" y="4591932"/>
              <a:ext cx="307777" cy="778520"/>
            </a:xfrm>
            <a:prstGeom prst="rect">
              <a:avLst/>
            </a:prstGeom>
            <a:noFill/>
            <a:ln>
              <a:solidFill>
                <a:schemeClr val="tx1"/>
              </a:solidFill>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会計検査役</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テキスト ボックス 8"/>
            <p:cNvSpPr txBox="1"/>
            <p:nvPr/>
          </p:nvSpPr>
          <p:spPr>
            <a:xfrm>
              <a:off x="439508" y="1938889"/>
              <a:ext cx="307777" cy="1175747"/>
            </a:xfrm>
            <a:prstGeom prst="rect">
              <a:avLst/>
            </a:prstGeom>
            <a:noFill/>
            <a:ln>
              <a:solidFill>
                <a:schemeClr val="tx1"/>
              </a:solidFill>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アドバイザリーボード</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テキスト ボックス 10"/>
            <p:cNvSpPr txBox="1"/>
            <p:nvPr/>
          </p:nvSpPr>
          <p:spPr>
            <a:xfrm>
              <a:off x="463690" y="705597"/>
              <a:ext cx="292388" cy="1259319"/>
            </a:xfrm>
            <a:prstGeom prst="rect">
              <a:avLst/>
            </a:prstGeom>
            <a:noFill/>
          </p:spPr>
          <p:txBody>
            <a:bodyPr vert="eaVert"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ＪＥＴＲＯ／弁護士／会計士</a:t>
              </a:r>
              <a:endParaRPr kumimoji="0" lang="en-US" altLang="ja-JP"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2" name="テキスト ボックス 11"/>
            <p:cNvSpPr txBox="1"/>
            <p:nvPr/>
          </p:nvSpPr>
          <p:spPr>
            <a:xfrm>
              <a:off x="4179635" y="2554035"/>
              <a:ext cx="1826014" cy="21544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将来ﾋﾞｼﾞｮﾝを考える委員会</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テキスト ボックス 12"/>
            <p:cNvSpPr txBox="1"/>
            <p:nvPr/>
          </p:nvSpPr>
          <p:spPr>
            <a:xfrm>
              <a:off x="6113511" y="2493815"/>
              <a:ext cx="3666407" cy="33855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の一貫性と継続性を確保する為、会費や会則の見直しを行う他、</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運営の持続性を確保するため、会員の維持・拡大や新世代の育成を行う。</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4" name="直線コネクタ 13"/>
            <p:cNvCxnSpPr>
              <a:cxnSpLocks/>
              <a:stCxn id="12" idx="3"/>
              <a:endCxn id="13" idx="1"/>
            </p:cNvCxnSpPr>
            <p:nvPr/>
          </p:nvCxnSpPr>
          <p:spPr>
            <a:xfrm>
              <a:off x="6005649" y="2661757"/>
              <a:ext cx="107862" cy="133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正方形/長方形 15"/>
            <p:cNvSpPr/>
            <p:nvPr/>
          </p:nvSpPr>
          <p:spPr>
            <a:xfrm>
              <a:off x="4066714" y="1970201"/>
              <a:ext cx="5791213" cy="2642350"/>
            </a:xfrm>
            <a:prstGeom prst="rect">
              <a:avLst/>
            </a:prstGeom>
            <a:noFill/>
            <a:ln w="12700">
              <a:solidFill>
                <a:schemeClr val="tx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テキスト ボックス 16"/>
            <p:cNvSpPr txBox="1"/>
            <p:nvPr/>
          </p:nvSpPr>
          <p:spPr>
            <a:xfrm>
              <a:off x="6113512" y="5592087"/>
              <a:ext cx="3666407" cy="33855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各委員会からの予算案を基に、</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活動に係る年間予算案を策定し、予実管理を行う。会費・セミナー参加費の徴収や必要経費の支払を担当する。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テキスト ボックス 17"/>
            <p:cNvSpPr txBox="1"/>
            <p:nvPr/>
          </p:nvSpPr>
          <p:spPr>
            <a:xfrm>
              <a:off x="4658991" y="5658813"/>
              <a:ext cx="1333954" cy="215444"/>
            </a:xfrm>
            <a:prstGeom prst="rect">
              <a:avLst/>
            </a:prstGeom>
            <a:noFill/>
            <a:ln w="9525">
              <a:solidFill>
                <a:schemeClr val="tx1"/>
              </a:solidFill>
              <a:prstDash val="solid"/>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予算・会計業務</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テキスト ボックス 18"/>
            <p:cNvSpPr txBox="1"/>
            <p:nvPr/>
          </p:nvSpPr>
          <p:spPr>
            <a:xfrm>
              <a:off x="2620772" y="4888896"/>
              <a:ext cx="668071" cy="215444"/>
            </a:xfrm>
            <a:prstGeom prst="rect">
              <a:avLst/>
            </a:prstGeom>
            <a:noFill/>
            <a:ln>
              <a:solidFill>
                <a:schemeClr val="tx1"/>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会計理事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 name="直線コネクタ 19"/>
            <p:cNvCxnSpPr>
              <a:cxnSpLocks/>
              <a:stCxn id="18" idx="3"/>
              <a:endCxn id="17" idx="1"/>
            </p:cNvCxnSpPr>
            <p:nvPr/>
          </p:nvCxnSpPr>
          <p:spPr>
            <a:xfrm flipV="1">
              <a:off x="5992945" y="5761364"/>
              <a:ext cx="120567" cy="5171"/>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4658991" y="6471809"/>
              <a:ext cx="1334954" cy="21544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委員会支援業務</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テキスト ボックス 21"/>
            <p:cNvSpPr txBox="1"/>
            <p:nvPr/>
          </p:nvSpPr>
          <p:spPr>
            <a:xfrm>
              <a:off x="6113512" y="6462211"/>
              <a:ext cx="3666407" cy="21544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Web</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ｼｽﾃﾑ管理・各種ｲﾍﾞﾝﾄ出欠確認・等々、各委員会の活動を支援する。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3" name="直線コネクタ 22"/>
            <p:cNvCxnSpPr>
              <a:cxnSpLocks/>
              <a:stCxn id="21" idx="3"/>
              <a:endCxn id="22" idx="1"/>
            </p:cNvCxnSpPr>
            <p:nvPr/>
          </p:nvCxnSpPr>
          <p:spPr>
            <a:xfrm flipV="1">
              <a:off x="5993945" y="6569933"/>
              <a:ext cx="119567" cy="959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4" name="カギ線コネクタ 23"/>
            <p:cNvCxnSpPr>
              <a:cxnSpLocks/>
              <a:stCxn id="18" idx="1"/>
              <a:endCxn id="21" idx="1"/>
            </p:cNvCxnSpPr>
            <p:nvPr/>
          </p:nvCxnSpPr>
          <p:spPr>
            <a:xfrm rot="10800000" flipV="1">
              <a:off x="4658991" y="5766535"/>
              <a:ext cx="12700" cy="812996"/>
            </a:xfrm>
            <a:prstGeom prst="bentConnector3">
              <a:avLst>
                <a:gd name="adj1" fmla="val 2463079"/>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4655998" y="6089462"/>
              <a:ext cx="1318217" cy="21544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渉外窓口業務</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テキスト ボックス 25"/>
            <p:cNvSpPr txBox="1"/>
            <p:nvPr/>
          </p:nvSpPr>
          <p:spPr>
            <a:xfrm>
              <a:off x="6113512" y="6025468"/>
              <a:ext cx="3666407" cy="33855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外部団体とのインターフェースの一義的窓口。対外インターフェースの継続性の観点から、各委員会の対外組織との連絡窓口の機能を担う。</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7" name="直線コネクタ 26"/>
            <p:cNvCxnSpPr>
              <a:cxnSpLocks/>
              <a:stCxn id="25" idx="3"/>
              <a:endCxn id="26" idx="1"/>
            </p:cNvCxnSpPr>
            <p:nvPr/>
          </p:nvCxnSpPr>
          <p:spPr>
            <a:xfrm flipV="1">
              <a:off x="5974215" y="6194745"/>
              <a:ext cx="139297" cy="2439"/>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8" name="正方形/長方形 27"/>
            <p:cNvSpPr/>
            <p:nvPr/>
          </p:nvSpPr>
          <p:spPr>
            <a:xfrm>
              <a:off x="4066714" y="5428837"/>
              <a:ext cx="5791213" cy="1365900"/>
            </a:xfrm>
            <a:prstGeom prst="rect">
              <a:avLst/>
            </a:prstGeom>
            <a:noFill/>
            <a:ln w="12700">
              <a:solidFill>
                <a:schemeClr val="tx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テキスト ボックス 28"/>
            <p:cNvSpPr txBox="1"/>
            <p:nvPr/>
          </p:nvSpPr>
          <p:spPr>
            <a:xfrm>
              <a:off x="4097299" y="1961484"/>
              <a:ext cx="720069" cy="215444"/>
            </a:xfrm>
            <a:prstGeom prst="rect">
              <a:avLst/>
            </a:prstGeom>
            <a:noFill/>
            <a:ln>
              <a:noFill/>
              <a:prstDash val="solid"/>
            </a:ln>
          </p:spPr>
          <p:txBody>
            <a:bodyPr vert="horz" wrap="non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委員会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テキスト ボックス 29"/>
            <p:cNvSpPr txBox="1"/>
            <p:nvPr/>
          </p:nvSpPr>
          <p:spPr>
            <a:xfrm>
              <a:off x="4047733" y="5460414"/>
              <a:ext cx="720069" cy="215444"/>
            </a:xfrm>
            <a:prstGeom prst="rect">
              <a:avLst/>
            </a:prstGeom>
            <a:noFill/>
            <a:ln>
              <a:noFill/>
            </a:ln>
          </p:spPr>
          <p:txBody>
            <a:bodyPr vert="horz"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事務局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テキスト ボックス 33"/>
            <p:cNvSpPr txBox="1"/>
            <p:nvPr/>
          </p:nvSpPr>
          <p:spPr>
            <a:xfrm>
              <a:off x="4185531" y="3397972"/>
              <a:ext cx="1826053" cy="21544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知的交流委員会</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テキスト ボックス 34"/>
            <p:cNvSpPr txBox="1"/>
            <p:nvPr/>
          </p:nvSpPr>
          <p:spPr>
            <a:xfrm>
              <a:off x="6119666" y="3331829"/>
              <a:ext cx="3666407" cy="33855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会員のビジネスマンとしての価値向上に資する目的で講演会を企画・実行し、</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活動の求心力を高める。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6" name="直線コネクタ 35"/>
            <p:cNvCxnSpPr>
              <a:cxnSpLocks/>
              <a:stCxn id="34" idx="3"/>
              <a:endCxn id="35" idx="1"/>
            </p:cNvCxnSpPr>
            <p:nvPr/>
          </p:nvCxnSpPr>
          <p:spPr>
            <a:xfrm flipV="1">
              <a:off x="6011584" y="3501106"/>
              <a:ext cx="108082" cy="4588"/>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7" name="正方形/長方形 36"/>
            <p:cNvSpPr/>
            <p:nvPr/>
          </p:nvSpPr>
          <p:spPr>
            <a:xfrm>
              <a:off x="4066714" y="4727100"/>
              <a:ext cx="5791213" cy="627477"/>
            </a:xfrm>
            <a:prstGeom prst="rect">
              <a:avLst/>
            </a:prstGeom>
            <a:noFill/>
            <a:ln w="12700">
              <a:solidFill>
                <a:schemeClr val="tx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テキスト ボックス 37"/>
            <p:cNvSpPr txBox="1"/>
            <p:nvPr/>
          </p:nvSpPr>
          <p:spPr>
            <a:xfrm>
              <a:off x="6113512" y="4812793"/>
              <a:ext cx="3666407" cy="461665"/>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の委員会活動報告や総会・理事会・会頭・副会頭。事務局からの連絡事項や依頼事項をそれぞれの分科会（第</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1</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9</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）のメンバー企業に伝達するとともに、各分科会からの要望や意見を吸い上げる。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テキスト ボックス 38"/>
            <p:cNvSpPr txBox="1"/>
            <p:nvPr/>
          </p:nvSpPr>
          <p:spPr>
            <a:xfrm>
              <a:off x="6119666" y="2921163"/>
              <a:ext cx="3666407" cy="33855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ﾊﾟﾘ</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ｲﾙ･ﾄﾞ･ﾌﾗﾝｽ商工会（含む</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CEFJ</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）、フランス国内地方商工会、地方政府などとの交流を通し、日仏交流を推進する。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0" name="直線コネクタ 39"/>
            <p:cNvCxnSpPr>
              <a:cxnSpLocks/>
              <a:stCxn id="41" idx="3"/>
              <a:endCxn id="39" idx="1"/>
            </p:cNvCxnSpPr>
            <p:nvPr/>
          </p:nvCxnSpPr>
          <p:spPr>
            <a:xfrm flipV="1">
              <a:off x="6017737" y="3090440"/>
              <a:ext cx="101929" cy="8552"/>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4180063" y="2991270"/>
              <a:ext cx="1837674" cy="21544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日仏交流支援</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委員会</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テキスト ボックス 41"/>
            <p:cNvSpPr txBox="1"/>
            <p:nvPr/>
          </p:nvSpPr>
          <p:spPr>
            <a:xfrm>
              <a:off x="4825752" y="3165682"/>
              <a:ext cx="1847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テキスト ボックス 42"/>
            <p:cNvSpPr txBox="1"/>
            <p:nvPr/>
          </p:nvSpPr>
          <p:spPr>
            <a:xfrm>
              <a:off x="6113510" y="3709433"/>
              <a:ext cx="3666407" cy="461665"/>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在仏日系企業がフランスにおいてビジネスを展開する上での課題や問題（滞在許可・税制・投資制度・安全管理・等）を抽出し、その解決に向けた活動を行う。</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テキスト ボックス 43"/>
            <p:cNvSpPr txBox="1"/>
            <p:nvPr/>
          </p:nvSpPr>
          <p:spPr>
            <a:xfrm>
              <a:off x="4174841" y="3829262"/>
              <a:ext cx="1842896" cy="222358"/>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ﾋﾞｼﾞﾈｽ環境整備委員会</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5" name="直線コネクタ 44"/>
            <p:cNvCxnSpPr>
              <a:cxnSpLocks/>
              <a:stCxn id="44" idx="3"/>
              <a:endCxn id="43" idx="1"/>
            </p:cNvCxnSpPr>
            <p:nvPr/>
          </p:nvCxnSpPr>
          <p:spPr>
            <a:xfrm flipV="1">
              <a:off x="6017737" y="3940266"/>
              <a:ext cx="95773" cy="1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4730349" y="4060685"/>
              <a:ext cx="18473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テキスト ボックス 46"/>
            <p:cNvSpPr txBox="1"/>
            <p:nvPr/>
          </p:nvSpPr>
          <p:spPr>
            <a:xfrm>
              <a:off x="788090" y="1938889"/>
              <a:ext cx="307777" cy="1175747"/>
            </a:xfrm>
            <a:prstGeom prst="rect">
              <a:avLst/>
            </a:prstGeom>
            <a:noFill/>
            <a:ln>
              <a:solidFill>
                <a:schemeClr val="tx1"/>
              </a:solidFill>
              <a:prstDash val="dash"/>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名 誉 理 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テキスト ボックス 48"/>
            <p:cNvSpPr txBox="1"/>
            <p:nvPr/>
          </p:nvSpPr>
          <p:spPr>
            <a:xfrm>
              <a:off x="4047733" y="4736221"/>
              <a:ext cx="697627" cy="215444"/>
            </a:xfrm>
            <a:prstGeom prst="rect">
              <a:avLst/>
            </a:prstGeom>
            <a:noFill/>
            <a:ln>
              <a:noFill/>
            </a:ln>
          </p:spPr>
          <p:txBody>
            <a:bodyPr vert="horz"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分科会≫</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0" name="カギ線コネクタ 49"/>
            <p:cNvCxnSpPr>
              <a:cxnSpLocks/>
              <a:stCxn id="79" idx="1"/>
              <a:endCxn id="38" idx="1"/>
            </p:cNvCxnSpPr>
            <p:nvPr/>
          </p:nvCxnSpPr>
          <p:spPr>
            <a:xfrm rot="10800000" flipH="1" flipV="1">
              <a:off x="4174840" y="1420914"/>
              <a:ext cx="1938671" cy="3622711"/>
            </a:xfrm>
            <a:prstGeom prst="bentConnector3">
              <a:avLst>
                <a:gd name="adj1" fmla="val -1474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 name="グループ化 51"/>
            <p:cNvGrpSpPr/>
            <p:nvPr/>
          </p:nvGrpSpPr>
          <p:grpSpPr>
            <a:xfrm>
              <a:off x="4796388" y="4828231"/>
              <a:ext cx="885076" cy="421943"/>
              <a:chOff x="4327381" y="3573596"/>
              <a:chExt cx="885076" cy="421943"/>
            </a:xfrm>
          </p:grpSpPr>
          <p:sp>
            <p:nvSpPr>
              <p:cNvPr id="53" name="テキスト ボックス 52"/>
              <p:cNvSpPr txBox="1"/>
              <p:nvPr/>
            </p:nvSpPr>
            <p:spPr>
              <a:xfrm>
                <a:off x="4514830" y="3780095"/>
                <a:ext cx="697627" cy="215444"/>
              </a:xfrm>
              <a:prstGeom prst="rect">
                <a:avLst/>
              </a:prstGeom>
              <a:solidFill>
                <a:schemeClr val="bg1"/>
              </a:solidFill>
              <a:ln>
                <a:solidFill>
                  <a:schemeClr val="tx1"/>
                </a:solid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分科会幹事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テキスト ボックス 53"/>
              <p:cNvSpPr txBox="1"/>
              <p:nvPr/>
            </p:nvSpPr>
            <p:spPr>
              <a:xfrm>
                <a:off x="4478660" y="3726557"/>
                <a:ext cx="697627" cy="215444"/>
              </a:xfrm>
              <a:prstGeom prst="rect">
                <a:avLst/>
              </a:prstGeom>
              <a:solidFill>
                <a:schemeClr val="bg1"/>
              </a:solidFill>
              <a:ln>
                <a:solidFill>
                  <a:schemeClr val="tx1"/>
                </a:solidFill>
                <a:prstDash val="dash"/>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分科会幹事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テキスト ボックス 54"/>
              <p:cNvSpPr txBox="1"/>
              <p:nvPr/>
            </p:nvSpPr>
            <p:spPr>
              <a:xfrm>
                <a:off x="4429894" y="3679512"/>
                <a:ext cx="697627" cy="215444"/>
              </a:xfrm>
              <a:prstGeom prst="rect">
                <a:avLst/>
              </a:prstGeom>
              <a:solidFill>
                <a:schemeClr val="bg1"/>
              </a:solidFill>
              <a:ln>
                <a:solidFill>
                  <a:schemeClr val="tx1"/>
                </a:solidFill>
                <a:prstDash val="dash"/>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分科会幹事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テキスト ボックス 55"/>
              <p:cNvSpPr txBox="1"/>
              <p:nvPr/>
            </p:nvSpPr>
            <p:spPr>
              <a:xfrm>
                <a:off x="4376936" y="3626554"/>
                <a:ext cx="697627" cy="215444"/>
              </a:xfrm>
              <a:prstGeom prst="rect">
                <a:avLst/>
              </a:prstGeom>
              <a:solidFill>
                <a:schemeClr val="bg1"/>
              </a:solidFill>
              <a:ln>
                <a:solidFill>
                  <a:schemeClr val="tx1"/>
                </a:solidFill>
                <a:prstDash val="dash"/>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分科会幹事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テキスト ボックス 56"/>
              <p:cNvSpPr txBox="1"/>
              <p:nvPr/>
            </p:nvSpPr>
            <p:spPr>
              <a:xfrm>
                <a:off x="4327381" y="3573596"/>
                <a:ext cx="697627" cy="215444"/>
              </a:xfrm>
              <a:prstGeom prst="rect">
                <a:avLst/>
              </a:prstGeom>
              <a:solidFill>
                <a:schemeClr val="bg1"/>
              </a:solidFill>
              <a:ln>
                <a:solidFill>
                  <a:schemeClr val="tx1"/>
                </a:solidFill>
                <a:prstDash val="dash"/>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分科会幹事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62" name="テキスト ボックス 61"/>
            <p:cNvSpPr txBox="1"/>
            <p:nvPr/>
          </p:nvSpPr>
          <p:spPr>
            <a:xfrm>
              <a:off x="4174841" y="4266602"/>
              <a:ext cx="1831007" cy="21544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会員親睦委員会</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テキスト ボックス 62"/>
            <p:cNvSpPr txBox="1"/>
            <p:nvPr/>
          </p:nvSpPr>
          <p:spPr>
            <a:xfrm>
              <a:off x="6119666" y="4191168"/>
              <a:ext cx="3666407" cy="33855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会員ならびにその家族の親睦を目的としたイベントを企画・実行し、</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活動の求心力を高める。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4" name="直線コネクタ 63"/>
            <p:cNvCxnSpPr>
              <a:cxnSpLocks/>
              <a:stCxn id="62" idx="3"/>
              <a:endCxn id="63" idx="1"/>
            </p:cNvCxnSpPr>
            <p:nvPr/>
          </p:nvCxnSpPr>
          <p:spPr>
            <a:xfrm>
              <a:off x="6005848" y="4359658"/>
              <a:ext cx="113818" cy="7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5" name="テキスト ボックス 64"/>
            <p:cNvSpPr txBox="1"/>
            <p:nvPr/>
          </p:nvSpPr>
          <p:spPr>
            <a:xfrm>
              <a:off x="978870" y="3385073"/>
              <a:ext cx="307777" cy="733698"/>
            </a:xfrm>
            <a:prstGeom prst="rect">
              <a:avLst/>
            </a:prstGeom>
            <a:solidFill>
              <a:schemeClr val="bg1"/>
            </a:solidFill>
            <a:ln>
              <a:solidFill>
                <a:schemeClr val="tx1"/>
              </a:solidFill>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理　事　会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テキスト ボックス 65"/>
            <p:cNvSpPr txBox="1"/>
            <p:nvPr/>
          </p:nvSpPr>
          <p:spPr>
            <a:xfrm>
              <a:off x="1989672" y="3381527"/>
              <a:ext cx="307777" cy="733698"/>
            </a:xfrm>
            <a:prstGeom prst="rect">
              <a:avLst/>
            </a:prstGeom>
            <a:solidFill>
              <a:schemeClr val="bg1"/>
            </a:solidFill>
            <a:ln>
              <a:solidFill>
                <a:schemeClr val="tx1"/>
              </a:solidFill>
              <a:prstDash val="dash"/>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会　　頭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8" name="直線コネクタ 67"/>
            <p:cNvCxnSpPr>
              <a:cxnSpLocks/>
            </p:cNvCxnSpPr>
            <p:nvPr/>
          </p:nvCxnSpPr>
          <p:spPr>
            <a:xfrm flipH="1">
              <a:off x="2127942" y="5002179"/>
              <a:ext cx="4928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正方形/長方形 68"/>
            <p:cNvSpPr/>
            <p:nvPr/>
          </p:nvSpPr>
          <p:spPr>
            <a:xfrm>
              <a:off x="4066714" y="804356"/>
              <a:ext cx="5791213" cy="1080120"/>
            </a:xfrm>
            <a:prstGeom prst="rect">
              <a:avLst/>
            </a:prstGeom>
            <a:noFill/>
            <a:ln w="12700">
              <a:solidFill>
                <a:schemeClr val="tx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テキスト ボックス 69"/>
            <p:cNvSpPr txBox="1"/>
            <p:nvPr/>
          </p:nvSpPr>
          <p:spPr>
            <a:xfrm>
              <a:off x="4066715" y="804356"/>
              <a:ext cx="822661" cy="215444"/>
            </a:xfrm>
            <a:prstGeom prst="rect">
              <a:avLst/>
            </a:prstGeom>
            <a:noFill/>
            <a:ln>
              <a:noFill/>
              <a:prstDash val="solid"/>
            </a:ln>
          </p:spPr>
          <p:txBody>
            <a:bodyPr vert="horz" wrap="non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担当理事 ≫</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テキスト ボックス 70"/>
            <p:cNvSpPr txBox="1"/>
            <p:nvPr/>
          </p:nvSpPr>
          <p:spPr>
            <a:xfrm>
              <a:off x="4179636" y="2184585"/>
              <a:ext cx="1826013" cy="215444"/>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広報委員会</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 name="テキスト ボックス 71"/>
            <p:cNvSpPr txBox="1"/>
            <p:nvPr/>
          </p:nvSpPr>
          <p:spPr>
            <a:xfrm>
              <a:off x="6113512" y="2173088"/>
              <a:ext cx="3666407" cy="21544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HP</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やﾆｭｰｽﾚﾀｰの発行により、</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活動を広く内外に知らしめる。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3" name="直線コネクタ 72"/>
            <p:cNvCxnSpPr>
              <a:cxnSpLocks/>
              <a:stCxn id="71" idx="3"/>
              <a:endCxn id="72" idx="1"/>
            </p:cNvCxnSpPr>
            <p:nvPr/>
          </p:nvCxnSpPr>
          <p:spPr>
            <a:xfrm flipV="1">
              <a:off x="6005649" y="2280810"/>
              <a:ext cx="107863" cy="1149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74" name="グループ化 73"/>
            <p:cNvGrpSpPr/>
            <p:nvPr/>
          </p:nvGrpSpPr>
          <p:grpSpPr>
            <a:xfrm>
              <a:off x="4185785" y="1594513"/>
              <a:ext cx="5605077" cy="220115"/>
              <a:chOff x="4033385" y="421782"/>
              <a:chExt cx="5605077" cy="220115"/>
            </a:xfrm>
          </p:grpSpPr>
          <p:sp>
            <p:nvSpPr>
              <p:cNvPr id="75" name="テキスト ボックス 74"/>
              <p:cNvSpPr txBox="1"/>
              <p:nvPr/>
            </p:nvSpPr>
            <p:spPr>
              <a:xfrm>
                <a:off x="5972055" y="421782"/>
                <a:ext cx="3666407" cy="21544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ｱﾒﾘｶﾝﾎｽﾋﾟﾀﾙ（</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AHP</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）の理事を兼務し、</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と</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AHP</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との連絡・協力を推進する。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テキスト ボックス 75"/>
              <p:cNvSpPr txBox="1"/>
              <p:nvPr/>
            </p:nvSpPr>
            <p:spPr>
              <a:xfrm>
                <a:off x="4033385" y="426453"/>
                <a:ext cx="1831952" cy="215444"/>
              </a:xfrm>
              <a:prstGeom prst="rect">
                <a:avLst/>
              </a:prstGeom>
              <a:noFill/>
              <a:ln>
                <a:solidFill>
                  <a:schemeClr val="tx1"/>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ｱﾒﾘｶﾝﾎｽﾋﾟﾀﾙ担当理事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77" name="直線コネクタ 76"/>
              <p:cNvCxnSpPr>
                <a:cxnSpLocks/>
                <a:stCxn id="76" idx="3"/>
                <a:endCxn id="75" idx="1"/>
              </p:cNvCxnSpPr>
              <p:nvPr/>
            </p:nvCxnSpPr>
            <p:spPr>
              <a:xfrm flipV="1">
                <a:off x="5865337" y="529504"/>
                <a:ext cx="106718" cy="46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8" name="グループ化 77"/>
            <p:cNvGrpSpPr/>
            <p:nvPr/>
          </p:nvGrpSpPr>
          <p:grpSpPr>
            <a:xfrm>
              <a:off x="4174841" y="1308992"/>
              <a:ext cx="5605078" cy="219645"/>
              <a:chOff x="4022441" y="746234"/>
              <a:chExt cx="5605078" cy="219645"/>
            </a:xfrm>
          </p:grpSpPr>
          <p:sp>
            <p:nvSpPr>
              <p:cNvPr id="79" name="テキスト ボックス 78"/>
              <p:cNvSpPr txBox="1"/>
              <p:nvPr/>
            </p:nvSpPr>
            <p:spPr>
              <a:xfrm>
                <a:off x="4022441" y="750435"/>
                <a:ext cx="1836746" cy="215444"/>
              </a:xfrm>
              <a:prstGeom prst="rect">
                <a:avLst/>
              </a:prstGeom>
              <a:noFill/>
              <a:ln>
                <a:solidFill>
                  <a:schemeClr val="tx1"/>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日本人学校担当理事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0" name="テキスト ボックス 79"/>
              <p:cNvSpPr txBox="1"/>
              <p:nvPr/>
            </p:nvSpPr>
            <p:spPr>
              <a:xfrm>
                <a:off x="5961112" y="746234"/>
                <a:ext cx="3666407" cy="21544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日本人学校の理事を兼務し、</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と日本人学校との連携・協力を推進する。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2" name="グループ化 81"/>
            <p:cNvGrpSpPr/>
            <p:nvPr/>
          </p:nvGrpSpPr>
          <p:grpSpPr>
            <a:xfrm>
              <a:off x="4174841" y="1017181"/>
              <a:ext cx="5605078" cy="217360"/>
              <a:chOff x="4022441" y="1078112"/>
              <a:chExt cx="5605078" cy="217360"/>
            </a:xfrm>
          </p:grpSpPr>
          <p:sp>
            <p:nvSpPr>
              <p:cNvPr id="83" name="テキスト ボックス 82"/>
              <p:cNvSpPr txBox="1"/>
              <p:nvPr/>
            </p:nvSpPr>
            <p:spPr>
              <a:xfrm>
                <a:off x="4022441" y="1080028"/>
                <a:ext cx="1831008" cy="215444"/>
              </a:xfrm>
              <a:prstGeom prst="rect">
                <a:avLst/>
              </a:prstGeom>
              <a:noFill/>
              <a:ln>
                <a:solidFill>
                  <a:schemeClr val="tx1"/>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日本人会担当理事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テキスト ボックス 83"/>
              <p:cNvSpPr txBox="1"/>
              <p:nvPr/>
            </p:nvSpPr>
            <p:spPr>
              <a:xfrm>
                <a:off x="5961112" y="1078112"/>
                <a:ext cx="3666407" cy="215444"/>
              </a:xfrm>
              <a:prstGeom prst="rect">
                <a:avLst/>
              </a:prstGeom>
              <a:noFill/>
              <a:ln>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日本人会の理事を兼務し、</a:t>
                </a:r>
                <a:r>
                  <a:rPr kumimoji="0" lang="en-US" altLang="ja-JP"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CCIJF</a:t>
                </a: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と日本人会との連携・協力を推進する。</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86" name="テキスト ボックス 85"/>
            <p:cNvSpPr txBox="1"/>
            <p:nvPr/>
          </p:nvSpPr>
          <p:spPr>
            <a:xfrm>
              <a:off x="1136672" y="1938889"/>
              <a:ext cx="307777" cy="1175747"/>
            </a:xfrm>
            <a:prstGeom prst="rect">
              <a:avLst/>
            </a:prstGeom>
            <a:noFill/>
            <a:ln>
              <a:solidFill>
                <a:schemeClr val="tx1"/>
              </a:solidFill>
              <a:prstDash val="dash"/>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名 誉 副 会 頭</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7" name="テキスト ボックス 86"/>
            <p:cNvSpPr txBox="1"/>
            <p:nvPr/>
          </p:nvSpPr>
          <p:spPr>
            <a:xfrm>
              <a:off x="1485255" y="1938889"/>
              <a:ext cx="307777" cy="1175747"/>
            </a:xfrm>
            <a:prstGeom prst="rect">
              <a:avLst/>
            </a:prstGeom>
            <a:noFill/>
            <a:ln>
              <a:solidFill>
                <a:schemeClr val="tx1"/>
              </a:solidFill>
              <a:prstDash val="dash"/>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名　誉　会　頭</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カギ線コネクタ 87"/>
            <p:cNvCxnSpPr>
              <a:stCxn id="9" idx="2"/>
              <a:endCxn id="87" idx="2"/>
            </p:cNvCxnSpPr>
            <p:nvPr/>
          </p:nvCxnSpPr>
          <p:spPr>
            <a:xfrm rot="16200000" flipH="1">
              <a:off x="1116270" y="2591762"/>
              <a:ext cx="12700" cy="1045747"/>
            </a:xfrm>
            <a:prstGeom prst="bentConnector3">
              <a:avLst>
                <a:gd name="adj1" fmla="val 10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a:cxnSpLocks/>
              <a:endCxn id="71" idx="1"/>
            </p:cNvCxnSpPr>
            <p:nvPr/>
          </p:nvCxnSpPr>
          <p:spPr>
            <a:xfrm flipV="1">
              <a:off x="3892550" y="2292307"/>
              <a:ext cx="287086" cy="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a:cxnSpLocks/>
              <a:endCxn id="62" idx="1"/>
            </p:cNvCxnSpPr>
            <p:nvPr/>
          </p:nvCxnSpPr>
          <p:spPr>
            <a:xfrm>
              <a:off x="3899125" y="4352415"/>
              <a:ext cx="275716" cy="72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a:cxnSpLocks/>
              <a:endCxn id="12" idx="1"/>
            </p:cNvCxnSpPr>
            <p:nvPr/>
          </p:nvCxnSpPr>
          <p:spPr>
            <a:xfrm>
              <a:off x="3895425" y="2659786"/>
              <a:ext cx="284210" cy="19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a:cxnSpLocks/>
              <a:endCxn id="41" idx="1"/>
            </p:cNvCxnSpPr>
            <p:nvPr/>
          </p:nvCxnSpPr>
          <p:spPr>
            <a:xfrm flipV="1">
              <a:off x="3889754" y="3098992"/>
              <a:ext cx="290309" cy="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a:cxnSpLocks/>
              <a:endCxn id="34" idx="1"/>
            </p:cNvCxnSpPr>
            <p:nvPr/>
          </p:nvCxnSpPr>
          <p:spPr>
            <a:xfrm>
              <a:off x="3889754" y="3505617"/>
              <a:ext cx="295777" cy="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a:cxnSpLocks/>
              <a:endCxn id="44" idx="1"/>
            </p:cNvCxnSpPr>
            <p:nvPr/>
          </p:nvCxnSpPr>
          <p:spPr>
            <a:xfrm>
              <a:off x="3889754" y="3940441"/>
              <a:ext cx="285087" cy="0"/>
            </a:xfrm>
            <a:prstGeom prst="line">
              <a:avLst/>
            </a:prstGeom>
            <a:ln/>
          </p:spPr>
          <p:style>
            <a:lnRef idx="1">
              <a:schemeClr val="dk1"/>
            </a:lnRef>
            <a:fillRef idx="0">
              <a:schemeClr val="dk1"/>
            </a:fillRef>
            <a:effectRef idx="0">
              <a:schemeClr val="dk1"/>
            </a:effectRef>
            <a:fontRef idx="minor">
              <a:schemeClr val="tx1"/>
            </a:fontRef>
          </p:style>
        </p:cxnSp>
        <p:cxnSp>
          <p:nvCxnSpPr>
            <p:cNvPr id="112" name="カギ線コネクタ 111"/>
            <p:cNvCxnSpPr>
              <a:cxnSpLocks/>
              <a:stCxn id="66" idx="2"/>
              <a:endCxn id="115" idx="1"/>
            </p:cNvCxnSpPr>
            <p:nvPr/>
          </p:nvCxnSpPr>
          <p:spPr>
            <a:xfrm rot="16200000" flipH="1">
              <a:off x="1354510" y="4904275"/>
              <a:ext cx="2075313" cy="497211"/>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テキスト ボックス 119"/>
            <p:cNvSpPr txBox="1"/>
            <p:nvPr/>
          </p:nvSpPr>
          <p:spPr>
            <a:xfrm>
              <a:off x="747868" y="1137869"/>
              <a:ext cx="400110" cy="720710"/>
            </a:xfrm>
            <a:prstGeom prst="rect">
              <a:avLst/>
            </a:prstGeom>
            <a:noFill/>
          </p:spPr>
          <p:txBody>
            <a:bodyPr vert="eaVert"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商務担当参事官</a:t>
              </a:r>
              <a:endParaRPr kumimoji="0" lang="en-US" altLang="ja-JP"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財務担当参事官</a:t>
              </a:r>
              <a:endParaRPr kumimoji="0" lang="en-US" altLang="ja-JP"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21" name="テキスト ボックス 120"/>
            <p:cNvSpPr txBox="1"/>
            <p:nvPr/>
          </p:nvSpPr>
          <p:spPr>
            <a:xfrm>
              <a:off x="1148294" y="1048101"/>
              <a:ext cx="292388" cy="900246"/>
            </a:xfrm>
            <a:prstGeom prst="rect">
              <a:avLst/>
            </a:prstGeom>
            <a:noFill/>
          </p:spPr>
          <p:txBody>
            <a:bodyPr vert="eaVert"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商務＆財務担当公使</a:t>
              </a:r>
              <a:endParaRPr kumimoji="0" lang="en-US" altLang="ja-JP"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22" name="テキスト ボックス 121"/>
            <p:cNvSpPr txBox="1"/>
            <p:nvPr/>
          </p:nvSpPr>
          <p:spPr>
            <a:xfrm>
              <a:off x="1498148" y="1251502"/>
              <a:ext cx="292388" cy="451406"/>
            </a:xfrm>
            <a:prstGeom prst="rect">
              <a:avLst/>
            </a:prstGeom>
            <a:noFill/>
          </p:spPr>
          <p:txBody>
            <a:bodyPr vert="eaVert"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大　　使</a:t>
              </a:r>
              <a:endParaRPr kumimoji="0" lang="en-US" altLang="ja-JP"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23" name="左中かっこ 122"/>
            <p:cNvSpPr/>
            <p:nvPr/>
          </p:nvSpPr>
          <p:spPr>
            <a:xfrm rot="5400000">
              <a:off x="1233381" y="537882"/>
              <a:ext cx="106538" cy="94685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テキスト ボックス 123"/>
            <p:cNvSpPr txBox="1"/>
            <p:nvPr/>
          </p:nvSpPr>
          <p:spPr>
            <a:xfrm>
              <a:off x="892550" y="796746"/>
              <a:ext cx="813043"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在仏日本大使館</a:t>
              </a: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テキスト ボックス 102"/>
            <p:cNvSpPr txBox="1"/>
            <p:nvPr/>
          </p:nvSpPr>
          <p:spPr>
            <a:xfrm>
              <a:off x="9829801" y="6581775"/>
              <a:ext cx="2286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 name="直線コネクタ 2"/>
            <p:cNvCxnSpPr>
              <a:cxnSpLocks/>
              <a:stCxn id="115" idx="3"/>
              <a:endCxn id="25" idx="1"/>
            </p:cNvCxnSpPr>
            <p:nvPr/>
          </p:nvCxnSpPr>
          <p:spPr>
            <a:xfrm>
              <a:off x="3288843" y="6190538"/>
              <a:ext cx="1367155" cy="66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0" name="グループ化 109"/>
          <p:cNvGrpSpPr/>
          <p:nvPr/>
        </p:nvGrpSpPr>
        <p:grpSpPr>
          <a:xfrm>
            <a:off x="268262" y="2386046"/>
            <a:ext cx="4181478" cy="4391028"/>
            <a:chOff x="28575" y="2486024"/>
            <a:chExt cx="4181478" cy="4391028"/>
          </a:xfrm>
          <a:effectLst>
            <a:outerShdw blurRad="50800" dist="38100" dir="18900000" algn="bl" rotWithShape="0">
              <a:prstClr val="black">
                <a:alpha val="40000"/>
              </a:prstClr>
            </a:outerShdw>
          </a:effectLst>
        </p:grpSpPr>
        <p:cxnSp>
          <p:nvCxnSpPr>
            <p:cNvPr id="111" name="カギ線コネクタ 110"/>
            <p:cNvCxnSpPr/>
            <p:nvPr/>
          </p:nvCxnSpPr>
          <p:spPr>
            <a:xfrm rot="16200000" flipH="1">
              <a:off x="-76200" y="2590799"/>
              <a:ext cx="4391028" cy="4181478"/>
            </a:xfrm>
            <a:prstGeom prst="bentConnector3">
              <a:avLst>
                <a:gd name="adj1" fmla="val 99458"/>
              </a:avLst>
            </a:prstGeom>
            <a:ln w="57150">
              <a:solidFill>
                <a:srgbClr val="003399"/>
              </a:solidFill>
            </a:ln>
          </p:spPr>
          <p:style>
            <a:lnRef idx="1">
              <a:schemeClr val="accent1"/>
            </a:lnRef>
            <a:fillRef idx="0">
              <a:schemeClr val="accent1"/>
            </a:fillRef>
            <a:effectRef idx="0">
              <a:schemeClr val="accent1"/>
            </a:effectRef>
            <a:fontRef idx="minor">
              <a:schemeClr val="tx1"/>
            </a:fontRef>
          </p:style>
        </p:cxnSp>
        <p:cxnSp>
          <p:nvCxnSpPr>
            <p:cNvPr id="113" name="カギ線コネクタ 112"/>
            <p:cNvCxnSpPr/>
            <p:nvPr/>
          </p:nvCxnSpPr>
          <p:spPr>
            <a:xfrm rot="16200000" flipH="1">
              <a:off x="38100" y="3152774"/>
              <a:ext cx="3686175" cy="3476625"/>
            </a:xfrm>
            <a:prstGeom prst="bentConnector3">
              <a:avLst>
                <a:gd name="adj1" fmla="val 100129"/>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14" name="Connecteur droit 113">
            <a:extLst>
              <a:ext uri="{FF2B5EF4-FFF2-40B4-BE49-F238E27FC236}">
                <a16:creationId xmlns:a16="http://schemas.microsoft.com/office/drawing/2014/main" id="{C6011292-75CD-4306-A4DF-D76A12677CC8}"/>
              </a:ext>
            </a:extLst>
          </p:cNvPr>
          <p:cNvCxnSpPr>
            <a:cxnSpLocks/>
            <a:stCxn id="66" idx="3"/>
          </p:cNvCxnSpPr>
          <p:nvPr/>
        </p:nvCxnSpPr>
        <p:spPr>
          <a:xfrm>
            <a:off x="3535864" y="3684210"/>
            <a:ext cx="279927" cy="0"/>
          </a:xfrm>
          <a:prstGeom prst="line">
            <a:avLst/>
          </a:prstGeom>
        </p:spPr>
        <p:style>
          <a:lnRef idx="1">
            <a:schemeClr val="dk1"/>
          </a:lnRef>
          <a:fillRef idx="0">
            <a:schemeClr val="dk1"/>
          </a:fillRef>
          <a:effectRef idx="0">
            <a:schemeClr val="dk1"/>
          </a:effectRef>
          <a:fontRef idx="minor">
            <a:schemeClr val="tx1"/>
          </a:fontRef>
        </p:style>
      </p:cxnSp>
      <p:cxnSp>
        <p:nvCxnSpPr>
          <p:cNvPr id="116" name="Connecteur droit 115">
            <a:extLst>
              <a:ext uri="{FF2B5EF4-FFF2-40B4-BE49-F238E27FC236}">
                <a16:creationId xmlns:a16="http://schemas.microsoft.com/office/drawing/2014/main" id="{1EFA3A18-E32C-47D8-A4A1-8E0847265CF2}"/>
              </a:ext>
            </a:extLst>
          </p:cNvPr>
          <p:cNvCxnSpPr>
            <a:cxnSpLocks/>
          </p:cNvCxnSpPr>
          <p:nvPr/>
        </p:nvCxnSpPr>
        <p:spPr>
          <a:xfrm>
            <a:off x="4677812" y="3674942"/>
            <a:ext cx="449957" cy="9268"/>
          </a:xfrm>
          <a:prstGeom prst="line">
            <a:avLst/>
          </a:prstGeom>
        </p:spPr>
        <p:style>
          <a:lnRef idx="1">
            <a:schemeClr val="dk1"/>
          </a:lnRef>
          <a:fillRef idx="0">
            <a:schemeClr val="dk1"/>
          </a:fillRef>
          <a:effectRef idx="0">
            <a:schemeClr val="dk1"/>
          </a:effectRef>
          <a:fontRef idx="minor">
            <a:schemeClr val="tx1"/>
          </a:fontRef>
        </p:style>
      </p:cxnSp>
      <p:cxnSp>
        <p:nvCxnSpPr>
          <p:cNvPr id="131" name="Connecteur droit 130">
            <a:extLst>
              <a:ext uri="{FF2B5EF4-FFF2-40B4-BE49-F238E27FC236}">
                <a16:creationId xmlns:a16="http://schemas.microsoft.com/office/drawing/2014/main" id="{164CC70B-8FBA-4BAC-8B79-B2F61BC6C70E}"/>
              </a:ext>
            </a:extLst>
          </p:cNvPr>
          <p:cNvCxnSpPr>
            <a:stCxn id="47" idx="2"/>
          </p:cNvCxnSpPr>
          <p:nvPr/>
        </p:nvCxnSpPr>
        <p:spPr>
          <a:xfrm flipH="1">
            <a:off x="2178215" y="3050470"/>
            <a:ext cx="2179" cy="1175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Connecteur droit 132">
            <a:extLst>
              <a:ext uri="{FF2B5EF4-FFF2-40B4-BE49-F238E27FC236}">
                <a16:creationId xmlns:a16="http://schemas.microsoft.com/office/drawing/2014/main" id="{1E9D1BE9-D837-4866-9C01-6C29410969E7}"/>
              </a:ext>
            </a:extLst>
          </p:cNvPr>
          <p:cNvCxnSpPr>
            <a:stCxn id="86" idx="2"/>
          </p:cNvCxnSpPr>
          <p:nvPr/>
        </p:nvCxnSpPr>
        <p:spPr>
          <a:xfrm flipH="1">
            <a:off x="2525062" y="3050470"/>
            <a:ext cx="3914" cy="115532"/>
          </a:xfrm>
          <a:prstGeom prst="line">
            <a:avLst/>
          </a:prstGeom>
        </p:spPr>
        <p:style>
          <a:lnRef idx="1">
            <a:schemeClr val="dk1"/>
          </a:lnRef>
          <a:fillRef idx="0">
            <a:schemeClr val="dk1"/>
          </a:fillRef>
          <a:effectRef idx="0">
            <a:schemeClr val="dk1"/>
          </a:effectRef>
          <a:fontRef idx="minor">
            <a:schemeClr val="tx1"/>
          </a:fontRef>
        </p:style>
      </p:cxnSp>
      <p:cxnSp>
        <p:nvCxnSpPr>
          <p:cNvPr id="135" name="Connecteur droit 134">
            <a:extLst>
              <a:ext uri="{FF2B5EF4-FFF2-40B4-BE49-F238E27FC236}">
                <a16:creationId xmlns:a16="http://schemas.microsoft.com/office/drawing/2014/main" id="{7D78A437-CE4B-4089-8EA3-DFAB4F84E874}"/>
              </a:ext>
            </a:extLst>
          </p:cNvPr>
          <p:cNvCxnSpPr>
            <a:cxnSpLocks/>
            <a:endCxn id="65" idx="0"/>
          </p:cNvCxnSpPr>
          <p:nvPr/>
        </p:nvCxnSpPr>
        <p:spPr>
          <a:xfrm>
            <a:off x="2368299" y="3166002"/>
            <a:ext cx="2875" cy="154905"/>
          </a:xfrm>
          <a:prstGeom prst="line">
            <a:avLst/>
          </a:prstGeom>
        </p:spPr>
        <p:style>
          <a:lnRef idx="1">
            <a:schemeClr val="dk1"/>
          </a:lnRef>
          <a:fillRef idx="0">
            <a:schemeClr val="dk1"/>
          </a:fillRef>
          <a:effectRef idx="0">
            <a:schemeClr val="dk1"/>
          </a:effectRef>
          <a:fontRef idx="minor">
            <a:schemeClr val="tx1"/>
          </a:fontRef>
        </p:style>
      </p:cxnSp>
      <p:cxnSp>
        <p:nvCxnSpPr>
          <p:cNvPr id="138" name="Connecteur droit 137">
            <a:extLst>
              <a:ext uri="{FF2B5EF4-FFF2-40B4-BE49-F238E27FC236}">
                <a16:creationId xmlns:a16="http://schemas.microsoft.com/office/drawing/2014/main" id="{FBE26E10-4B73-4179-A3D5-40F4D3C1309B}"/>
              </a:ext>
            </a:extLst>
          </p:cNvPr>
          <p:cNvCxnSpPr>
            <a:cxnSpLocks/>
            <a:endCxn id="65" idx="1"/>
          </p:cNvCxnSpPr>
          <p:nvPr/>
        </p:nvCxnSpPr>
        <p:spPr>
          <a:xfrm>
            <a:off x="1488047" y="3687756"/>
            <a:ext cx="729238" cy="0"/>
          </a:xfrm>
          <a:prstGeom prst="line">
            <a:avLst/>
          </a:prstGeom>
        </p:spPr>
        <p:style>
          <a:lnRef idx="1">
            <a:schemeClr val="dk1"/>
          </a:lnRef>
          <a:fillRef idx="0">
            <a:schemeClr val="dk1"/>
          </a:fillRef>
          <a:effectRef idx="0">
            <a:schemeClr val="dk1"/>
          </a:effectRef>
          <a:fontRef idx="minor">
            <a:schemeClr val="tx1"/>
          </a:fontRef>
        </p:style>
      </p:cxnSp>
      <p:cxnSp>
        <p:nvCxnSpPr>
          <p:cNvPr id="143" name="Connecteur droit 142">
            <a:extLst>
              <a:ext uri="{FF2B5EF4-FFF2-40B4-BE49-F238E27FC236}">
                <a16:creationId xmlns:a16="http://schemas.microsoft.com/office/drawing/2014/main" id="{3B1F8828-4CA5-491F-AB0F-D9C893D76A0D}"/>
              </a:ext>
            </a:extLst>
          </p:cNvPr>
          <p:cNvCxnSpPr>
            <a:cxnSpLocks/>
            <a:stCxn id="8" idx="1"/>
          </p:cNvCxnSpPr>
          <p:nvPr/>
        </p:nvCxnSpPr>
        <p:spPr>
          <a:xfrm flipH="1">
            <a:off x="1488047" y="4917026"/>
            <a:ext cx="733151" cy="7719"/>
          </a:xfrm>
          <a:prstGeom prst="line">
            <a:avLst/>
          </a:prstGeom>
        </p:spPr>
        <p:style>
          <a:lnRef idx="1">
            <a:schemeClr val="dk1"/>
          </a:lnRef>
          <a:fillRef idx="0">
            <a:schemeClr val="dk1"/>
          </a:fillRef>
          <a:effectRef idx="0">
            <a:schemeClr val="dk1"/>
          </a:effectRef>
          <a:fontRef idx="minor">
            <a:schemeClr val="tx1"/>
          </a:fontRef>
        </p:style>
      </p:cxnSp>
      <p:cxnSp>
        <p:nvCxnSpPr>
          <p:cNvPr id="145" name="Connecteur droit 144">
            <a:extLst>
              <a:ext uri="{FF2B5EF4-FFF2-40B4-BE49-F238E27FC236}">
                <a16:creationId xmlns:a16="http://schemas.microsoft.com/office/drawing/2014/main" id="{85D7CCBE-F264-4497-8D27-653822086E55}"/>
              </a:ext>
            </a:extLst>
          </p:cNvPr>
          <p:cNvCxnSpPr>
            <a:stCxn id="65" idx="3"/>
            <a:endCxn id="66" idx="1"/>
          </p:cNvCxnSpPr>
          <p:nvPr/>
        </p:nvCxnSpPr>
        <p:spPr>
          <a:xfrm flipV="1">
            <a:off x="2525062" y="3684210"/>
            <a:ext cx="703025" cy="3546"/>
          </a:xfrm>
          <a:prstGeom prst="line">
            <a:avLst/>
          </a:prstGeom>
        </p:spPr>
        <p:style>
          <a:lnRef idx="1">
            <a:schemeClr val="dk1"/>
          </a:lnRef>
          <a:fillRef idx="0">
            <a:schemeClr val="dk1"/>
          </a:fillRef>
          <a:effectRef idx="0">
            <a:schemeClr val="dk1"/>
          </a:effectRef>
          <a:fontRef idx="minor">
            <a:schemeClr val="tx1"/>
          </a:fontRef>
        </p:style>
      </p:cxnSp>
      <p:sp>
        <p:nvSpPr>
          <p:cNvPr id="115" name="テキスト ボックス 18">
            <a:extLst>
              <a:ext uri="{FF2B5EF4-FFF2-40B4-BE49-F238E27FC236}">
                <a16:creationId xmlns:a16="http://schemas.microsoft.com/office/drawing/2014/main" id="{5971E2BA-C6B0-4D99-B8AA-2788C61C7378}"/>
              </a:ext>
            </a:extLst>
          </p:cNvPr>
          <p:cNvSpPr txBox="1"/>
          <p:nvPr/>
        </p:nvSpPr>
        <p:spPr>
          <a:xfrm>
            <a:off x="3879187" y="6018650"/>
            <a:ext cx="648071" cy="215444"/>
          </a:xfrm>
          <a:prstGeom prst="rect">
            <a:avLst/>
          </a:prstGeom>
          <a:noFill/>
          <a:ln>
            <a:solidFill>
              <a:schemeClr val="tx1"/>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fr-FR" sz="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事務局長</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14" name="Connecteur droit 213">
            <a:extLst>
              <a:ext uri="{FF2B5EF4-FFF2-40B4-BE49-F238E27FC236}">
                <a16:creationId xmlns:a16="http://schemas.microsoft.com/office/drawing/2014/main" id="{3D6AA90A-6E2B-4C86-8120-31D89641B89F}"/>
              </a:ext>
            </a:extLst>
          </p:cNvPr>
          <p:cNvCxnSpPr>
            <a:stCxn id="79" idx="3"/>
            <a:endCxn id="80" idx="1"/>
          </p:cNvCxnSpPr>
          <p:nvPr/>
        </p:nvCxnSpPr>
        <p:spPr>
          <a:xfrm flipV="1">
            <a:off x="7250002" y="1352548"/>
            <a:ext cx="101925" cy="4201"/>
          </a:xfrm>
          <a:prstGeom prst="line">
            <a:avLst/>
          </a:prstGeom>
        </p:spPr>
        <p:style>
          <a:lnRef idx="1">
            <a:schemeClr val="dk1"/>
          </a:lnRef>
          <a:fillRef idx="0">
            <a:schemeClr val="dk1"/>
          </a:fillRef>
          <a:effectRef idx="0">
            <a:schemeClr val="dk1"/>
          </a:effectRef>
          <a:fontRef idx="minor">
            <a:schemeClr val="tx1"/>
          </a:fontRef>
        </p:style>
      </p:cxnSp>
      <p:cxnSp>
        <p:nvCxnSpPr>
          <p:cNvPr id="10" name="Connecteur droit 9">
            <a:extLst>
              <a:ext uri="{FF2B5EF4-FFF2-40B4-BE49-F238E27FC236}">
                <a16:creationId xmlns:a16="http://schemas.microsoft.com/office/drawing/2014/main" id="{88179DB0-B7CC-4DB0-9A52-4B0664045F19}"/>
              </a:ext>
            </a:extLst>
          </p:cNvPr>
          <p:cNvCxnSpPr>
            <a:cxnSpLocks/>
            <a:stCxn id="83" idx="1"/>
          </p:cNvCxnSpPr>
          <p:nvPr/>
        </p:nvCxnSpPr>
        <p:spPr>
          <a:xfrm flipH="1" flipV="1">
            <a:off x="5128169" y="1060737"/>
            <a:ext cx="285087" cy="1916"/>
          </a:xfrm>
          <a:prstGeom prst="line">
            <a:avLst/>
          </a:prstGeom>
        </p:spPr>
        <p:style>
          <a:lnRef idx="1">
            <a:schemeClr val="dk1"/>
          </a:lnRef>
          <a:fillRef idx="0">
            <a:schemeClr val="dk1"/>
          </a:fillRef>
          <a:effectRef idx="0">
            <a:schemeClr val="dk1"/>
          </a:effectRef>
          <a:fontRef idx="minor">
            <a:schemeClr val="tx1"/>
          </a:fontRef>
        </p:style>
      </p:cxnSp>
      <p:cxnSp>
        <p:nvCxnSpPr>
          <p:cNvPr id="81" name="Connecteur droit 80">
            <a:extLst>
              <a:ext uri="{FF2B5EF4-FFF2-40B4-BE49-F238E27FC236}">
                <a16:creationId xmlns:a16="http://schemas.microsoft.com/office/drawing/2014/main" id="{B84B9FD9-05BB-41F2-864B-FEC9DBD00CC2}"/>
              </a:ext>
            </a:extLst>
          </p:cNvPr>
          <p:cNvCxnSpPr>
            <a:cxnSpLocks/>
          </p:cNvCxnSpPr>
          <p:nvPr/>
        </p:nvCxnSpPr>
        <p:spPr>
          <a:xfrm>
            <a:off x="5127769" y="1060737"/>
            <a:ext cx="0" cy="291811"/>
          </a:xfrm>
          <a:prstGeom prst="line">
            <a:avLst/>
          </a:prstGeom>
        </p:spPr>
        <p:style>
          <a:lnRef idx="1">
            <a:schemeClr val="dk1"/>
          </a:lnRef>
          <a:fillRef idx="0">
            <a:schemeClr val="dk1"/>
          </a:fillRef>
          <a:effectRef idx="0">
            <a:schemeClr val="dk1"/>
          </a:effectRef>
          <a:fontRef idx="minor">
            <a:schemeClr val="tx1"/>
          </a:fontRef>
        </p:style>
      </p:cxnSp>
      <p:cxnSp>
        <p:nvCxnSpPr>
          <p:cNvPr id="104" name="Connecteur droit 103">
            <a:extLst>
              <a:ext uri="{FF2B5EF4-FFF2-40B4-BE49-F238E27FC236}">
                <a16:creationId xmlns:a16="http://schemas.microsoft.com/office/drawing/2014/main" id="{69284B83-08CF-451B-916B-51EE60B65E89}"/>
              </a:ext>
            </a:extLst>
          </p:cNvPr>
          <p:cNvCxnSpPr>
            <a:cxnSpLocks/>
            <a:stCxn id="76" idx="1"/>
          </p:cNvCxnSpPr>
          <p:nvPr/>
        </p:nvCxnSpPr>
        <p:spPr>
          <a:xfrm flipH="1">
            <a:off x="5128169" y="1642740"/>
            <a:ext cx="296031" cy="0"/>
          </a:xfrm>
          <a:prstGeom prst="line">
            <a:avLst/>
          </a:prstGeom>
        </p:spPr>
        <p:style>
          <a:lnRef idx="1">
            <a:schemeClr val="dk1"/>
          </a:lnRef>
          <a:fillRef idx="0">
            <a:schemeClr val="dk1"/>
          </a:fillRef>
          <a:effectRef idx="0">
            <a:schemeClr val="dk1"/>
          </a:effectRef>
          <a:fontRef idx="minor">
            <a:schemeClr val="tx1"/>
          </a:fontRef>
        </p:style>
      </p:cxnSp>
      <p:cxnSp>
        <p:nvCxnSpPr>
          <p:cNvPr id="134" name="Connecteur droit 133">
            <a:extLst>
              <a:ext uri="{FF2B5EF4-FFF2-40B4-BE49-F238E27FC236}">
                <a16:creationId xmlns:a16="http://schemas.microsoft.com/office/drawing/2014/main" id="{F7523066-71A0-4031-B406-B751D7EF81B2}"/>
              </a:ext>
            </a:extLst>
          </p:cNvPr>
          <p:cNvCxnSpPr>
            <a:cxnSpLocks/>
            <a:stCxn id="84" idx="1"/>
            <a:endCxn id="83" idx="3"/>
          </p:cNvCxnSpPr>
          <p:nvPr/>
        </p:nvCxnSpPr>
        <p:spPr>
          <a:xfrm flipH="1">
            <a:off x="7244264" y="1060737"/>
            <a:ext cx="107663" cy="1916"/>
          </a:xfrm>
          <a:prstGeom prst="line">
            <a:avLst/>
          </a:prstGeom>
        </p:spPr>
        <p:style>
          <a:lnRef idx="1">
            <a:schemeClr val="dk1"/>
          </a:lnRef>
          <a:fillRef idx="0">
            <a:schemeClr val="dk1"/>
          </a:fillRef>
          <a:effectRef idx="0">
            <a:schemeClr val="dk1"/>
          </a:effectRef>
          <a:fontRef idx="minor">
            <a:schemeClr val="tx1"/>
          </a:fontRef>
        </p:style>
      </p:cxnSp>
      <p:sp>
        <p:nvSpPr>
          <p:cNvPr id="2" name="テキスト ボックス 1">
            <a:extLst>
              <a:ext uri="{FF2B5EF4-FFF2-40B4-BE49-F238E27FC236}">
                <a16:creationId xmlns:a16="http://schemas.microsoft.com/office/drawing/2014/main" id="{1C715D84-3DA1-B14C-6C71-5D7C1A1DE855}"/>
              </a:ext>
            </a:extLst>
          </p:cNvPr>
          <p:cNvSpPr txBox="1"/>
          <p:nvPr/>
        </p:nvSpPr>
        <p:spPr>
          <a:xfrm>
            <a:off x="4025122" y="3674942"/>
            <a:ext cx="652690" cy="215444"/>
          </a:xfrm>
          <a:prstGeom prst="rect">
            <a:avLst/>
          </a:prstGeom>
          <a:solidFill>
            <a:schemeClr val="bg1"/>
          </a:solidFill>
          <a:ln>
            <a:solidFill>
              <a:schemeClr val="tx1"/>
            </a:solid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テキスト ボックス 30">
            <a:extLst>
              <a:ext uri="{FF2B5EF4-FFF2-40B4-BE49-F238E27FC236}">
                <a16:creationId xmlns:a16="http://schemas.microsoft.com/office/drawing/2014/main" id="{729A8B5A-25D1-9780-7372-5E9C2437DFDF}"/>
              </a:ext>
            </a:extLst>
          </p:cNvPr>
          <p:cNvSpPr txBox="1"/>
          <p:nvPr/>
        </p:nvSpPr>
        <p:spPr>
          <a:xfrm>
            <a:off x="3947374" y="3606217"/>
            <a:ext cx="657402" cy="215444"/>
          </a:xfrm>
          <a:prstGeom prst="rect">
            <a:avLst/>
          </a:prstGeom>
          <a:solidFill>
            <a:schemeClr val="bg1"/>
          </a:solidFill>
          <a:ln>
            <a:solidFill>
              <a:schemeClr val="tx1"/>
            </a:solid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テキスト ボックス 31">
            <a:extLst>
              <a:ext uri="{FF2B5EF4-FFF2-40B4-BE49-F238E27FC236}">
                <a16:creationId xmlns:a16="http://schemas.microsoft.com/office/drawing/2014/main" id="{D996D29B-63A8-DD07-984F-2BEA815A00B1}"/>
              </a:ext>
            </a:extLst>
          </p:cNvPr>
          <p:cNvSpPr txBox="1"/>
          <p:nvPr/>
        </p:nvSpPr>
        <p:spPr>
          <a:xfrm>
            <a:off x="3879206" y="3537492"/>
            <a:ext cx="657402" cy="215444"/>
          </a:xfrm>
          <a:prstGeom prst="rect">
            <a:avLst/>
          </a:prstGeom>
          <a:solidFill>
            <a:schemeClr val="bg1"/>
          </a:solidFill>
          <a:ln>
            <a:solidFill>
              <a:schemeClr val="tx1"/>
            </a:solid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テキスト ボックス 32">
            <a:extLst>
              <a:ext uri="{FF2B5EF4-FFF2-40B4-BE49-F238E27FC236}">
                <a16:creationId xmlns:a16="http://schemas.microsoft.com/office/drawing/2014/main" id="{377AAE01-FF8F-4F3E-C98B-638D09EE1FD7}"/>
              </a:ext>
            </a:extLst>
          </p:cNvPr>
          <p:cNvSpPr txBox="1"/>
          <p:nvPr/>
        </p:nvSpPr>
        <p:spPr>
          <a:xfrm>
            <a:off x="3829144" y="3468766"/>
            <a:ext cx="648072" cy="215444"/>
          </a:xfrm>
          <a:prstGeom prst="rect">
            <a:avLst/>
          </a:prstGeom>
          <a:solidFill>
            <a:schemeClr val="bg1"/>
          </a:solidFill>
          <a:ln>
            <a:solidFill>
              <a:schemeClr val="tx1"/>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Calibri" panose="020F0502020204030204"/>
                <a:ea typeface="+mn-ea"/>
                <a:cs typeface="+mn-cs"/>
              </a:rPr>
              <a:t>副会頭</a:t>
            </a:r>
            <a:endParaRPr kumimoji="0" lang="en-US" altLang="ja-JP"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2" name="Connecteur droit 134">
            <a:extLst>
              <a:ext uri="{FF2B5EF4-FFF2-40B4-BE49-F238E27FC236}">
                <a16:creationId xmlns:a16="http://schemas.microsoft.com/office/drawing/2014/main" id="{0AD9AEC4-6C7B-85BB-95AF-DCE15DE60F1E}"/>
              </a:ext>
            </a:extLst>
          </p:cNvPr>
          <p:cNvCxnSpPr>
            <a:cxnSpLocks/>
            <a:stCxn id="65" idx="2"/>
            <a:endCxn id="8" idx="0"/>
          </p:cNvCxnSpPr>
          <p:nvPr/>
        </p:nvCxnSpPr>
        <p:spPr>
          <a:xfrm>
            <a:off x="2371174" y="4054605"/>
            <a:ext cx="3913" cy="47316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2398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4">
            <a:extLst>
              <a:ext uri="{FF2B5EF4-FFF2-40B4-BE49-F238E27FC236}">
                <a16:creationId xmlns:a16="http://schemas.microsoft.com/office/drawing/2014/main" id="{9FC864E9-877D-4B84-9B13-7563D74386B5}"/>
              </a:ext>
            </a:extLst>
          </p:cNvPr>
          <p:cNvSpPr txBox="1"/>
          <p:nvPr/>
        </p:nvSpPr>
        <p:spPr>
          <a:xfrm>
            <a:off x="1782062" y="114563"/>
            <a:ext cx="5927897" cy="369332"/>
          </a:xfrm>
          <a:prstGeom prst="rect">
            <a:avLst/>
          </a:prstGeom>
          <a:solidFill>
            <a:srgbClr val="003399"/>
          </a:solidFill>
          <a:ln>
            <a:solidFill>
              <a:schemeClr val="tx2"/>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在仏日本商工会議所   </a:t>
            </a:r>
            <a:r>
              <a:rPr kumimoji="0" lang="en-US" altLang="ja-JP" sz="18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2025</a:t>
            </a:r>
            <a:r>
              <a:rPr kumimoji="0" lang="ja-JP" altLang="en-US" sz="18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年の主な年間イベント</a:t>
            </a:r>
            <a:endParaRPr kumimoji="0" lang="en-US" sz="18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2">
            <a:extLst>
              <a:ext uri="{FF2B5EF4-FFF2-40B4-BE49-F238E27FC236}">
                <a16:creationId xmlns:a16="http://schemas.microsoft.com/office/drawing/2014/main" id="{26EE274C-6621-4A41-AA93-AF42773943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3676" y="51230"/>
            <a:ext cx="1576262" cy="495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正方形/長方形 12">
            <a:extLst>
              <a:ext uri="{FF2B5EF4-FFF2-40B4-BE49-F238E27FC236}">
                <a16:creationId xmlns:a16="http://schemas.microsoft.com/office/drawing/2014/main" id="{4708828C-5150-4168-910A-D216DCDD99E9}"/>
              </a:ext>
            </a:extLst>
          </p:cNvPr>
          <p:cNvSpPr/>
          <p:nvPr/>
        </p:nvSpPr>
        <p:spPr>
          <a:xfrm>
            <a:off x="1693333" y="547227"/>
            <a:ext cx="8792805" cy="6247970"/>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rtlCol="0" anchor="t"/>
          <a:lstStyle/>
          <a:p>
            <a:pPr algn="l">
              <a:lnSpc>
                <a:spcPct val="150000"/>
              </a:lnSpc>
            </a:pPr>
            <a:r>
              <a:rPr lang="ja-JP" altLang="ja-JP" sz="800" b="1" u="sng" kern="100" dirty="0">
                <a:effectLst/>
                <a:latin typeface="Aptos" panose="020B0004020202020204" pitchFamily="34" charset="0"/>
                <a:ea typeface="ＭＳ ゴシック" panose="020B0609070205080204" pitchFamily="49" charset="-128"/>
                <a:cs typeface="Times New Roman" panose="02020603050405020304" pitchFamily="18" charset="0"/>
              </a:rPr>
              <a:t>例会</a:t>
            </a:r>
            <a:endPar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「戦後</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80</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年とユネスコ憲章</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80</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年：国際知的協力の可能性と日本外交」：</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11</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加納雄大 ユネスコ日本政府代表部特命全権大使</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「雑感：</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OECD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に事務次長として勤務して」：</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9</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18</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zh-CN"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武内良樹 経済協力開発機構（</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OECD</a:t>
            </a:r>
            <a:r>
              <a:rPr lang="zh-CN"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）事務次長</a:t>
            </a:r>
            <a:endPar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endParaRPr>
          </a:p>
          <a:p>
            <a:pPr algn="l">
              <a:lnSpc>
                <a:spcPct val="150000"/>
              </a:lnSpc>
            </a:pPr>
            <a:r>
              <a:rPr lang="ja-JP" altLang="ja-JP" sz="800" b="1" u="sng" kern="100" dirty="0">
                <a:effectLst/>
                <a:latin typeface="Aptos" panose="020B0004020202020204" pitchFamily="34" charset="0"/>
                <a:ea typeface="ＭＳ ゴシック" panose="020B0609070205080204" pitchFamily="49" charset="-128"/>
                <a:cs typeface="Times New Roman" panose="02020603050405020304" pitchFamily="18" charset="0"/>
              </a:rPr>
              <a:t>講演会</a:t>
            </a:r>
            <a:endPar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just">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「開幕直後！世界と日本と大阪・関西万博」～万博発祥のパリの地から～：</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4</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29</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菅野将史 経済産業省国際博覧会国際室長</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just">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「フランス流　ライフスタイルの魅力」～学びを楽しみ仏流子育て 家庭と学校の連携～：</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5</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23</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アナウンサー 中村江里子 氏</a:t>
            </a:r>
          </a:p>
          <a:p>
            <a:pPr algn="l">
              <a:lnSpc>
                <a:spcPct val="150000"/>
              </a:lnSpc>
              <a:spcAft>
                <a:spcPts val="200"/>
              </a:spcAft>
            </a:pPr>
            <a:r>
              <a:rPr lang="ja-JP" altLang="ja-JP" sz="800" b="1" u="sng" kern="100" dirty="0">
                <a:effectLst/>
                <a:latin typeface="Aptos" panose="020B0004020202020204" pitchFamily="34" charset="0"/>
                <a:ea typeface="ＭＳ ゴシック" panose="020B0609070205080204" pitchFamily="49" charset="-128"/>
                <a:cs typeface="Times New Roman" panose="02020603050405020304" pitchFamily="18" charset="0"/>
              </a:rPr>
              <a:t>実務セミナー</a:t>
            </a:r>
            <a:endPar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「フランスの労務制度と優遇措置」：</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28</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カデラスマルタン公認会計士事務所</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「脱炭素化規制～日系企業へのインパクト」：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6</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LPA</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法律事務所</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「第</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16</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回決算直前アップデートセミナー：税務</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法人・個人</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労務</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法務</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 IFRS,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サスティナビリティ」：</a:t>
            </a:r>
            <a:r>
              <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3</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13</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EY France</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事務所</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EU</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における電子インボイス義務化の動き・</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ViDA</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パッケージの承認：フランスでの実際的対応」：</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4</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23</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PwC</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法律事務所</a:t>
            </a:r>
            <a:r>
              <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 &amp; </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PwC</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監査法人</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「フランス労働法：雇用から契約終了、労働時間の管理等」：</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6</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11</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effectLst/>
                <a:latin typeface="Aptos" panose="020B0004020202020204" pitchFamily="34" charset="0"/>
                <a:ea typeface="ＭＳ ゴシック" panose="020B0609070205080204" pitchFamily="49" charset="-128"/>
                <a:cs typeface="Times New Roman" panose="02020603050405020304" pitchFamily="18" charset="0"/>
              </a:rPr>
              <a:t>　</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DS</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法律事務所</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「フランスでの会社経営に役立つポイント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人事労務編 其の二」：</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10</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9</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グラントソントンフランス事務所</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B to B</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訴訟 実務入門」：</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11</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21</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Tsuji France Law</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‐辻法律事務所</a:t>
            </a:r>
            <a:endPar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「フランスでの会社経営に役立つポイント」（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日コース）～労働法、会社法、税制、会計制度を理解するため</a:t>
            </a:r>
            <a:r>
              <a:rPr lang="ja-JP" altLang="ja-JP" sz="800" kern="100" dirty="0">
                <a:latin typeface="Aptos" panose="020B0004020202020204" pitchFamily="34" charset="0"/>
                <a:ea typeface="ＭＳ ゴシック" panose="020B0609070205080204" pitchFamily="49" charset="-128"/>
                <a:cs typeface="Times New Roman" panose="02020603050405020304" pitchFamily="18" charset="0"/>
              </a:rPr>
              <a:t>に～：</a:t>
            </a:r>
            <a:r>
              <a:rPr lang="fi-FI" altLang="ja-JP" sz="800" kern="100" dirty="0">
                <a:latin typeface="Aptos" panose="020B0004020202020204" pitchFamily="34" charset="0"/>
                <a:ea typeface="ＭＳ ゴシック" panose="020B0609070205080204" pitchFamily="49" charset="-128"/>
                <a:cs typeface="Times New Roman" panose="02020603050405020304" pitchFamily="18" charset="0"/>
              </a:rPr>
              <a:t>11</a:t>
            </a:r>
            <a:r>
              <a:rPr lang="ja-JP" altLang="ja-JP" sz="800" kern="100" dirty="0">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latin typeface="Aptos" panose="020B0004020202020204" pitchFamily="34" charset="0"/>
                <a:ea typeface="ＭＳ ゴシック" panose="020B0609070205080204" pitchFamily="49" charset="-128"/>
                <a:cs typeface="Times New Roman" panose="02020603050405020304" pitchFamily="18" charset="0"/>
              </a:rPr>
              <a:t>25</a:t>
            </a:r>
            <a:r>
              <a:rPr lang="ja-JP" altLang="ja-JP" sz="800" kern="100" dirty="0">
                <a:latin typeface="Aptos" panose="020B0004020202020204" pitchFamily="34" charset="0"/>
                <a:ea typeface="ＭＳ ゴシック" panose="020B0609070205080204" pitchFamily="49" charset="-128"/>
                <a:cs typeface="Times New Roman" panose="02020603050405020304" pitchFamily="18" charset="0"/>
              </a:rPr>
              <a:t>日</a:t>
            </a:r>
            <a:r>
              <a:rPr lang="en-US" altLang="ja-JP" sz="800" kern="100" dirty="0">
                <a:latin typeface="Aptos" panose="020B0004020202020204" pitchFamily="34" charset="0"/>
                <a:ea typeface="ＭＳ ゴシック" panose="020B0609070205080204" pitchFamily="49" charset="-128"/>
                <a:cs typeface="Times New Roman" panose="02020603050405020304" pitchFamily="18" charset="0"/>
              </a:rPr>
              <a:t> &amp; </a:t>
            </a:r>
            <a:r>
              <a:rPr lang="fi-FI" altLang="ja-JP" sz="800" kern="100" dirty="0">
                <a:latin typeface="Aptos" panose="020B0004020202020204" pitchFamily="34" charset="0"/>
                <a:ea typeface="ＭＳ ゴシック" panose="020B0609070205080204" pitchFamily="49" charset="-128"/>
                <a:cs typeface="Times New Roman" panose="02020603050405020304" pitchFamily="18" charset="0"/>
              </a:rPr>
              <a:t>28</a:t>
            </a:r>
            <a:r>
              <a:rPr lang="ja-JP" altLang="ja-JP" sz="800" kern="100" dirty="0">
                <a:latin typeface="Aptos" panose="020B0004020202020204" pitchFamily="34" charset="0"/>
                <a:ea typeface="ＭＳ ゴシック" panose="020B0609070205080204" pitchFamily="49" charset="-128"/>
                <a:cs typeface="Times New Roman" panose="02020603050405020304" pitchFamily="18" charset="0"/>
              </a:rPr>
              <a:t>日</a:t>
            </a:r>
            <a:r>
              <a:rPr lang="ja-JP" altLang="en-US" sz="800" kern="100" dirty="0">
                <a:latin typeface="Aptos" panose="020B0004020202020204" pitchFamily="34" charset="0"/>
                <a:ea typeface="ＭＳ ゴシック" panose="020B0609070205080204" pitchFamily="49" charset="-128"/>
                <a:cs typeface="Times New Roman" panose="02020603050405020304" pitchFamily="18" charset="0"/>
              </a:rPr>
              <a:t>　</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KPMG</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会計</a:t>
            </a:r>
            <a:r>
              <a:rPr lang="ja-JP" altLang="en-US" sz="800" kern="100" dirty="0">
                <a:effectLst/>
                <a:latin typeface="Aptos" panose="020B0004020202020204" pitchFamily="34" charset="0"/>
                <a:ea typeface="ＭＳ ゴシック" panose="020B0609070205080204" pitchFamily="49" charset="-128"/>
                <a:cs typeface="Times New Roman" panose="02020603050405020304" pitchFamily="18" charset="0"/>
              </a:rPr>
              <a:t>・</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法律事務所、</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FIDAL</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税務・法律事務所</a:t>
            </a:r>
          </a:p>
          <a:p>
            <a:pPr algn="l">
              <a:lnSpc>
                <a:spcPct val="150000"/>
              </a:lnSpc>
              <a:spcAft>
                <a:spcPts val="200"/>
              </a:spcAft>
            </a:pPr>
            <a:r>
              <a:rPr lang="ja-JP" altLang="ja-JP" sz="800" b="1" u="sng" kern="100" dirty="0">
                <a:effectLst/>
                <a:latin typeface="Aptos" panose="020B0004020202020204" pitchFamily="34" charset="0"/>
                <a:ea typeface="ＭＳ ゴシック" panose="020B0609070205080204" pitchFamily="49" charset="-128"/>
                <a:cs typeface="Times New Roman" panose="02020603050405020304" pitchFamily="18" charset="0"/>
              </a:rPr>
              <a:t>無料法律相談</a:t>
            </a:r>
            <a:r>
              <a:rPr lang="ja-JP" altLang="en-US" sz="800" b="1" u="sng" kern="100" dirty="0">
                <a:effectLst/>
                <a:latin typeface="Aptos" panose="020B0004020202020204" pitchFamily="34" charset="0"/>
                <a:ea typeface="ＭＳ ゴシック" panose="020B0609070205080204" pitchFamily="49" charset="-128"/>
                <a:cs typeface="Times New Roman" panose="02020603050405020304" pitchFamily="18" charset="0"/>
              </a:rPr>
              <a:t>　</a:t>
            </a:r>
            <a:r>
              <a:rPr lang="ja-JP" altLang="en-US" sz="800" u="sng" kern="100" dirty="0">
                <a:effectLst/>
                <a:latin typeface="Aptos" panose="020B0004020202020204" pitchFamily="34" charset="0"/>
                <a:ea typeface="ＭＳ ゴシック" panose="020B0609070205080204" pitchFamily="49" charset="-128"/>
                <a:cs typeface="Times New Roman" panose="02020603050405020304" pitchFamily="18" charset="0"/>
              </a:rPr>
              <a:t>毎月（</a:t>
            </a:r>
            <a:r>
              <a:rPr lang="en-US" altLang="ja-JP" sz="800" u="sng" kern="100" dirty="0">
                <a:effectLst/>
                <a:latin typeface="Aptos" panose="020B0004020202020204" pitchFamily="34" charset="0"/>
                <a:ea typeface="ＭＳ ゴシック" panose="020B0609070205080204" pitchFamily="49" charset="-128"/>
                <a:cs typeface="Times New Roman" panose="02020603050405020304" pitchFamily="18" charset="0"/>
              </a:rPr>
              <a:t>8</a:t>
            </a:r>
            <a:r>
              <a:rPr lang="ja-JP" altLang="en-US" sz="800" u="sng" kern="100" dirty="0">
                <a:effectLst/>
                <a:latin typeface="Aptos" panose="020B0004020202020204" pitchFamily="34" charset="0"/>
                <a:ea typeface="ＭＳ ゴシック" panose="020B0609070205080204" pitchFamily="49" charset="-128"/>
                <a:cs typeface="Times New Roman" panose="02020603050405020304" pitchFamily="18" charset="0"/>
              </a:rPr>
              <a:t>月を除く）： フランスの弁護士資格を持つ日本人弁護士による無料の各社個別相談</a:t>
            </a:r>
            <a:endPar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endParaRPr>
          </a:p>
          <a:p>
            <a:pPr marL="171450" lvl="0" indent="-171450" algn="l">
              <a:lnSpc>
                <a:spcPct val="150000"/>
              </a:lnSpc>
              <a:buFont typeface="Wingdings" panose="05000000000000000000" pitchFamily="2" charset="2"/>
              <a:buChar char="Ø"/>
            </a:pP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24</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21</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3</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27</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4</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24</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5</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27</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6</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20</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7</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17</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fi-FI" altLang="ja-JP" sz="800" kern="100" dirty="0">
                <a:effectLst/>
                <a:latin typeface="Aptos" panose="020B0004020202020204" pitchFamily="34" charset="0"/>
                <a:ea typeface="ＭＳ ゴシック" panose="020B0609070205080204" pitchFamily="49" charset="-128"/>
              </a:rPr>
              <a:t>9</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rPr>
              <a:t>19</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fi-FI" altLang="ja-JP" sz="800" kern="100" dirty="0">
                <a:effectLst/>
                <a:latin typeface="Aptos" panose="020B0004020202020204" pitchFamily="34" charset="0"/>
                <a:ea typeface="ＭＳ ゴシック" panose="020B0609070205080204" pitchFamily="49" charset="-128"/>
              </a:rPr>
              <a:t>10</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fi-FI" altLang="ja-JP" sz="800" kern="100" dirty="0">
                <a:effectLst/>
                <a:latin typeface="Aptos" panose="020B0004020202020204" pitchFamily="34" charset="0"/>
                <a:ea typeface="ＭＳ ゴシック" panose="020B0609070205080204" pitchFamily="49" charset="-128"/>
              </a:rPr>
              <a:t>24</a:t>
            </a:r>
            <a:r>
              <a:rPr lang="ja-JP"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11</a:t>
            </a:r>
            <a:r>
              <a:rPr lang="ja-JP" altLang="en-US"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27</a:t>
            </a:r>
            <a:r>
              <a:rPr lang="ja-JP" altLang="en-US"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r>
              <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12</a:t>
            </a:r>
            <a:r>
              <a:rPr lang="ja-JP" altLang="en-US" sz="800" kern="100" dirty="0">
                <a:effectLst/>
                <a:latin typeface="Aptos" panose="020B0004020202020204" pitchFamily="34" charset="0"/>
                <a:ea typeface="ＭＳ ゴシック" panose="020B0609070205080204" pitchFamily="49" charset="-128"/>
                <a:cs typeface="Times New Roman" panose="02020603050405020304" pitchFamily="18" charset="0"/>
              </a:rPr>
              <a:t>月</a:t>
            </a:r>
            <a:r>
              <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rPr>
              <a:t>19</a:t>
            </a:r>
            <a:r>
              <a:rPr lang="ja-JP" altLang="en-US" sz="800" kern="100" dirty="0">
                <a:effectLst/>
                <a:latin typeface="Aptos" panose="020B0004020202020204" pitchFamily="34" charset="0"/>
                <a:ea typeface="ＭＳ ゴシック" panose="020B0609070205080204" pitchFamily="49" charset="-128"/>
                <a:cs typeface="Times New Roman" panose="02020603050405020304" pitchFamily="18" charset="0"/>
              </a:rPr>
              <a:t>日</a:t>
            </a:r>
            <a:endParaRPr lang="en-US" altLang="ja-JP" sz="800" kern="100" dirty="0">
              <a:effectLst/>
              <a:latin typeface="Aptos" panose="020B0004020202020204" pitchFamily="34" charset="0"/>
              <a:ea typeface="ＭＳ ゴシック" panose="020B0609070205080204" pitchFamily="49" charset="-128"/>
              <a:cs typeface="Times New Roman" panose="02020603050405020304" pitchFamily="18" charset="0"/>
            </a:endParaRPr>
          </a:p>
          <a:p>
            <a:pPr lvl="0" algn="l">
              <a:lnSpc>
                <a:spcPct val="150000"/>
              </a:lnSpc>
            </a:pPr>
            <a:r>
              <a:rPr kumimoji="0" lang="ja-JP" altLang="en-US" sz="800" b="1" i="0" u="sng"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視察・日仏交流イベント</a:t>
            </a: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「欧州味の素食品社（</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AJINOMOTO Foods Europe</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社）ネール工場見学イベント」：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7</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9</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　</a:t>
            </a:r>
            <a:endPar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endParaRP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「南仏モンペリエ・会社（</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3</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社）視察訪問イベント」：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10</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16</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17</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日（一泊二日）</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HORIBA ABX</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社、</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SAKATA Vegetables Europe</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社、</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Domaine de </a:t>
            </a:r>
            <a:r>
              <a:rPr kumimoji="0" lang="en-US" altLang="ja-JP" sz="800" i="0" u="none" strike="noStrike" kern="1200" cap="none" spc="0" normalizeH="0" baseline="0" noProof="0" dirty="0" err="1">
                <a:ln>
                  <a:noFill/>
                </a:ln>
                <a:solidFill>
                  <a:schemeClr val="tx1"/>
                </a:solidFill>
                <a:effectLst/>
                <a:uLnTx/>
                <a:uFillTx/>
                <a:latin typeface="Aptos" panose="020B0004020202020204" pitchFamily="34" charset="0"/>
                <a:ea typeface="ＭＳ ゴシック" panose="020B0609070205080204" pitchFamily="49" charset="-128"/>
              </a:rPr>
              <a:t>lʼHORTUS</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社</a:t>
            </a:r>
            <a:endPar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endParaRPr>
          </a:p>
          <a:p>
            <a:pPr lvl="0" algn="l">
              <a:lnSpc>
                <a:spcPct val="150000"/>
              </a:lnSpc>
            </a:pPr>
            <a:r>
              <a:rPr kumimoji="0" lang="ja-JP" altLang="en-US" sz="800" b="1" i="0" u="sng"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会員親睦イベント</a:t>
            </a: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「春のピクニック・フィンランドの伝統ゲーム</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モルック</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大会」：</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4</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6</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a:t>
            </a:r>
            <a:endPar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endParaRP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「ワインセミナー及び試飲会 ～華麗なるブルゴーニュワインの世界へようこそ！～」：</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5</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27</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a:t>
            </a:r>
            <a:endPar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endParaRP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「華やかな競馬の祭典</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凱旋門賞</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の楽しみ方」オンラインイベント（事前解説）：</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9</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26</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a:t>
            </a:r>
            <a:r>
              <a:rPr lang="ja-JP" altLang="en-US" sz="800" dirty="0">
                <a:solidFill>
                  <a:schemeClr val="tx1"/>
                </a:solidFill>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ロンシャン競馬場イベント（当日観戦）：</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10</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5</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a:t>
            </a:r>
            <a:endPar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endParaRP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Next Generation</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イベント：みんなで白熱！チーム対抗ボーリング大会で親睦を深めよう！」：</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12</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11</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a:t>
            </a:r>
          </a:p>
          <a:p>
            <a:pPr lvl="0" algn="l">
              <a:lnSpc>
                <a:spcPct val="150000"/>
              </a:lnSpc>
            </a:pPr>
            <a:r>
              <a:rPr kumimoji="0" lang="ja-JP" altLang="en-US" sz="800" b="1" i="0" u="sng"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刊行物</a:t>
            </a: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月報「フランス実務情報</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各種法律・労務・税務・会計・雇用に関する専門家レポート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&amp;</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「フランス経済指標」</a:t>
            </a: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労働法小冊子「年次改訂版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フランス労働法“</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60 </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の</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Q</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を介した基本の理解</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4</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月発刊</a:t>
            </a:r>
          </a:p>
          <a:p>
            <a:pPr lvl="0" algn="l">
              <a:lnSpc>
                <a:spcPct val="150000"/>
              </a:lnSpc>
            </a:pPr>
            <a:r>
              <a:rPr kumimoji="0" lang="ja-JP" altLang="en-US" sz="800" b="1" i="0" u="sng"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関係機関との活動　ビジネスフランス（フランス貿易投資庁）</a:t>
            </a: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Club Japon 2025</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」（対仏投資日系企業セミナー）：</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10</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28</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日（ビジネスフランス主催、在フランス日本国大使館・</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JETRO</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パリ事務所・</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CCIJF</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共催）</a:t>
            </a:r>
            <a:endPar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endParaRP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「日系企業・人事</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財務担当者向け特別セミナー </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&amp; </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個別相談会」：</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11</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18</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a:t>
            </a:r>
            <a:endPar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endParaRPr>
          </a:p>
          <a:p>
            <a:pPr marL="171450" lvl="0" indent="-171450" algn="l">
              <a:lnSpc>
                <a:spcPct val="150000"/>
              </a:lnSpc>
              <a:buFont typeface="Wingdings" panose="05000000000000000000" pitchFamily="2" charset="2"/>
              <a:buChar char="Ø"/>
            </a:pP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「オー＝ド</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フランス地域圏クラブジャポン」：</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11</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月</a:t>
            </a:r>
            <a:r>
              <a:rPr kumimoji="0" lang="en-US" altLang="ja-JP"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4</a:t>
            </a:r>
            <a:r>
              <a:rPr kumimoji="0" lang="ja-JP" altLang="en-US"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日（於 リール）</a:t>
            </a:r>
          </a:p>
          <a:p>
            <a:pPr lvl="0" algn="l">
              <a:lnSpc>
                <a:spcPct val="150000"/>
              </a:lnSpc>
            </a:pPr>
            <a:r>
              <a:rPr kumimoji="0" lang="ja-JP" altLang="en-US" sz="800" b="1" i="0" u="sng"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rPr>
              <a:t>毎月のゴルフ会（アズイズ会）への参加</a:t>
            </a:r>
          </a:p>
          <a:p>
            <a:pPr lvl="0" algn="l">
              <a:lnSpc>
                <a:spcPct val="150000"/>
              </a:lnSpc>
            </a:pPr>
            <a:endParaRPr kumimoji="0" lang="fr-FR" sz="800" i="0" u="none" strike="noStrike" kern="1200" cap="none" spc="0" normalizeH="0" baseline="0" noProof="0" dirty="0">
              <a:ln>
                <a:noFill/>
              </a:ln>
              <a:solidFill>
                <a:schemeClr val="tx1"/>
              </a:solidFill>
              <a:effectLst/>
              <a:uLnTx/>
              <a:uFillTx/>
              <a:latin typeface="Aptos" panose="020B0004020202020204" pitchFamily="34" charset="0"/>
              <a:ea typeface="ＭＳ ゴシック" panose="020B0609070205080204" pitchFamily="49" charset="-128"/>
            </a:endParaRPr>
          </a:p>
        </p:txBody>
      </p:sp>
    </p:spTree>
    <p:extLst>
      <p:ext uri="{BB962C8B-B14F-4D97-AF65-F5344CB8AC3E}">
        <p14:creationId xmlns:p14="http://schemas.microsoft.com/office/powerpoint/2010/main" val="3330750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8353C1C-6D6D-4049-818F-ED88E3595BD1}"/>
              </a:ext>
            </a:extLst>
          </p:cNvPr>
          <p:cNvSpPr>
            <a:spLocks noGrp="1"/>
          </p:cNvSpPr>
          <p:nvPr>
            <p:ph idx="1"/>
          </p:nvPr>
        </p:nvSpPr>
        <p:spPr>
          <a:xfrm>
            <a:off x="905933" y="920335"/>
            <a:ext cx="10541000" cy="4904732"/>
          </a:xfrm>
        </p:spPr>
        <p:txBody>
          <a:bodyPr>
            <a:normAutofit fontScale="32500" lnSpcReduction="20000"/>
          </a:bodyPr>
          <a:lstStyle/>
          <a:p>
            <a:pPr marL="0" indent="0" algn="ctr">
              <a:buNone/>
            </a:pPr>
            <a:r>
              <a:rPr lang="fr-FR" altLang="ja-JP" sz="3400" dirty="0"/>
              <a:t>2026</a:t>
            </a:r>
            <a:r>
              <a:rPr lang="ja-JP" altLang="fr-FR" sz="3400" dirty="0"/>
              <a:t>年度 正会員・年会費について</a:t>
            </a:r>
          </a:p>
          <a:p>
            <a:pPr marL="0" indent="0">
              <a:buNone/>
            </a:pPr>
            <a:endParaRPr lang="fr-FR" altLang="ja-JP" dirty="0"/>
          </a:p>
          <a:p>
            <a:pPr marL="0" indent="0">
              <a:buNone/>
            </a:pPr>
            <a:endParaRPr lang="fr-FR" altLang="ja-JP" dirty="0"/>
          </a:p>
          <a:p>
            <a:pPr marL="0" indent="0">
              <a:buNone/>
            </a:pPr>
            <a:endParaRPr lang="fr-FR" altLang="ja-JP" dirty="0"/>
          </a:p>
          <a:p>
            <a:pPr marL="0" indent="0">
              <a:buNone/>
            </a:pPr>
            <a:endParaRPr lang="fr-FR" altLang="ja-JP" dirty="0"/>
          </a:p>
          <a:p>
            <a:pPr marL="0" indent="0">
              <a:buNone/>
            </a:pPr>
            <a:endParaRPr lang="fr-FR" altLang="ja-JP" dirty="0"/>
          </a:p>
          <a:p>
            <a:pPr marL="0" indent="0">
              <a:buNone/>
            </a:pPr>
            <a:endParaRPr lang="fr-FR" altLang="ja-JP" dirty="0"/>
          </a:p>
          <a:p>
            <a:pPr marL="0" indent="0">
              <a:buNone/>
            </a:pPr>
            <a:endParaRPr lang="ja-JP" altLang="fr-FR" dirty="0"/>
          </a:p>
          <a:p>
            <a:endParaRPr lang="ja-JP" altLang="fr-FR" dirty="0"/>
          </a:p>
          <a:p>
            <a:pPr marL="0" indent="0">
              <a:buNone/>
            </a:pPr>
            <a:endParaRPr lang="fr-FR" altLang="ja-JP" dirty="0"/>
          </a:p>
          <a:p>
            <a:pPr marL="0" indent="0" algn="ctr">
              <a:buNone/>
            </a:pPr>
            <a:endParaRPr lang="fr-FR" altLang="ja-JP" dirty="0"/>
          </a:p>
          <a:p>
            <a:pPr marL="0" indent="0" algn="ctr">
              <a:buNone/>
            </a:pPr>
            <a:r>
              <a:rPr lang="fr-FR" altLang="ja-JP" dirty="0"/>
              <a:t>*               *               *</a:t>
            </a:r>
          </a:p>
          <a:p>
            <a:endParaRPr lang="fr-FR" altLang="ja-JP" dirty="0"/>
          </a:p>
          <a:p>
            <a:pPr marL="0" indent="0" algn="ctr">
              <a:buNone/>
            </a:pPr>
            <a:r>
              <a:rPr lang="fr-FR" altLang="ja-JP" dirty="0"/>
              <a:t>｢</a:t>
            </a:r>
            <a:r>
              <a:rPr lang="ja-JP" altLang="fr-FR" dirty="0"/>
              <a:t>邦人</a:t>
            </a:r>
            <a:r>
              <a:rPr lang="ja-JP" altLang="en-US" dirty="0"/>
              <a:t>管理職者</a:t>
            </a:r>
            <a:r>
              <a:rPr lang="fr-FR" altLang="ja-JP" dirty="0"/>
              <a:t>｣</a:t>
            </a:r>
            <a:r>
              <a:rPr lang="ja-JP" altLang="fr-FR" dirty="0"/>
              <a:t>とは、</a:t>
            </a:r>
            <a:r>
              <a:rPr lang="fr-FR" altLang="ja-JP" dirty="0"/>
              <a:t>｢</a:t>
            </a:r>
            <a:r>
              <a:rPr lang="ja-JP" altLang="fr-FR" dirty="0"/>
              <a:t>駐在員・派遣社員またはそれに準ずる管理職者（カードル）</a:t>
            </a:r>
            <a:r>
              <a:rPr lang="fr-FR" altLang="ja-JP" dirty="0"/>
              <a:t>｣</a:t>
            </a:r>
            <a:r>
              <a:rPr lang="ja-JP" altLang="fr-FR" dirty="0"/>
              <a:t>を指し、現地採用の日本人についても、管理職（カードル）は含</a:t>
            </a:r>
            <a:r>
              <a:rPr lang="ja-JP" altLang="en-US" dirty="0"/>
              <a:t>み</a:t>
            </a:r>
            <a:r>
              <a:rPr lang="ja-JP" altLang="fr-FR" dirty="0"/>
              <a:t>ます。</a:t>
            </a:r>
          </a:p>
          <a:p>
            <a:endParaRPr lang="ja-JP" altLang="fr-FR" dirty="0"/>
          </a:p>
          <a:p>
            <a:pPr marL="0" indent="0">
              <a:buNone/>
            </a:pPr>
            <a:r>
              <a:rPr lang="ja-JP" altLang="fr-FR" dirty="0"/>
              <a:t>　　　　　　　　　　　　　　　　　　　　　　　　　　　　　　　　　                     </a:t>
            </a:r>
            <a:r>
              <a:rPr lang="fr-FR" dirty="0"/>
              <a:t>La cotisation annuelle pour les membres ordinaires.</a:t>
            </a:r>
          </a:p>
          <a:p>
            <a:pPr marL="0" indent="0">
              <a:buNone/>
            </a:pPr>
            <a:r>
              <a:rPr lang="ja-JP" altLang="fr-FR" dirty="0"/>
              <a:t>　　　　　　　　　　　　　　　　　　　　　　　　　　　　　　　　　                     </a:t>
            </a:r>
            <a:r>
              <a:rPr lang="fr-FR" dirty="0"/>
              <a:t>Elle est déterminée selon le nombre de cadres japonais.</a:t>
            </a:r>
          </a:p>
          <a:p>
            <a:endParaRPr lang="fr-FR" dirty="0"/>
          </a:p>
          <a:p>
            <a:pPr marL="0" indent="0">
              <a:buNone/>
            </a:pPr>
            <a:r>
              <a:rPr lang="ja-JP" altLang="fr-FR" dirty="0"/>
              <a:t>　　　　　　　　　　　　　　　　　　　　　　　　　　　　　　　　　　                  </a:t>
            </a:r>
            <a:r>
              <a:rPr lang="fr-FR" dirty="0"/>
              <a:t>Catégorie-A</a:t>
            </a:r>
          </a:p>
          <a:p>
            <a:pPr marL="0" indent="0">
              <a:buNone/>
            </a:pPr>
            <a:r>
              <a:rPr lang="ja-JP" altLang="fr-FR" dirty="0"/>
              <a:t>　　　　　　　　　　　　　　　　　　　　　　　　　　　　　　　　　　                  </a:t>
            </a:r>
            <a:r>
              <a:rPr lang="fr-FR" dirty="0"/>
              <a:t>Cadres Japonais - Moins de 3 personnes</a:t>
            </a:r>
          </a:p>
          <a:p>
            <a:pPr marL="0" indent="0">
              <a:buNone/>
            </a:pPr>
            <a:r>
              <a:rPr lang="ja-JP" altLang="fr-FR" dirty="0"/>
              <a:t>　　　　　　　　　　　　　　　　　　　　　　　　　　　　　　　　　　                  </a:t>
            </a:r>
            <a:r>
              <a:rPr lang="fr-FR" dirty="0"/>
              <a:t>1 900.00 Euros</a:t>
            </a:r>
          </a:p>
          <a:p>
            <a:endParaRPr lang="fr-FR" dirty="0"/>
          </a:p>
          <a:p>
            <a:pPr marL="0" indent="0">
              <a:buNone/>
            </a:pPr>
            <a:r>
              <a:rPr lang="fr-FR" dirty="0"/>
              <a:t>                                                                                                                      Catégorie-B</a:t>
            </a:r>
          </a:p>
          <a:p>
            <a:pPr marL="0" indent="0">
              <a:buNone/>
            </a:pPr>
            <a:r>
              <a:rPr lang="fr-FR" dirty="0"/>
              <a:t>                                                                                                                      Cadres Japonais - A partir de  3 aux 5 personnes</a:t>
            </a:r>
          </a:p>
          <a:p>
            <a:pPr marL="0" indent="0">
              <a:buNone/>
            </a:pPr>
            <a:r>
              <a:rPr lang="fr-FR" dirty="0"/>
              <a:t>                                                                                                                      2 290.00 Euros</a:t>
            </a:r>
          </a:p>
          <a:p>
            <a:endParaRPr lang="fr-FR" dirty="0"/>
          </a:p>
          <a:p>
            <a:pPr marL="0" indent="0">
              <a:buNone/>
            </a:pPr>
            <a:r>
              <a:rPr lang="fr-FR" dirty="0"/>
              <a:t>                                                                                                                      Catégorie-C</a:t>
            </a:r>
          </a:p>
          <a:p>
            <a:pPr marL="0" indent="0">
              <a:buNone/>
            </a:pPr>
            <a:r>
              <a:rPr lang="fr-FR" dirty="0"/>
              <a:t>                                                                                                                      Cadres Japonais - A partir de 6 personnes</a:t>
            </a:r>
          </a:p>
          <a:p>
            <a:pPr marL="0" indent="0">
              <a:buNone/>
            </a:pPr>
            <a:r>
              <a:rPr lang="fr-FR" dirty="0"/>
              <a:t>                                                                                                                      2 680.00 Euros</a:t>
            </a:r>
          </a:p>
          <a:p>
            <a:endParaRPr lang="fr-FR" dirty="0"/>
          </a:p>
        </p:txBody>
      </p:sp>
      <p:graphicFrame>
        <p:nvGraphicFramePr>
          <p:cNvPr id="4" name="Tableau 3">
            <a:extLst>
              <a:ext uri="{FF2B5EF4-FFF2-40B4-BE49-F238E27FC236}">
                <a16:creationId xmlns:a16="http://schemas.microsoft.com/office/drawing/2014/main" id="{2034BABB-4BA9-4F71-BD33-93F5F148D332}"/>
              </a:ext>
            </a:extLst>
          </p:cNvPr>
          <p:cNvGraphicFramePr>
            <a:graphicFrameLocks noGrp="1"/>
          </p:cNvGraphicFramePr>
          <p:nvPr>
            <p:extLst>
              <p:ext uri="{D42A27DB-BD31-4B8C-83A1-F6EECF244321}">
                <p14:modId xmlns:p14="http://schemas.microsoft.com/office/powerpoint/2010/main" val="403949980"/>
              </p:ext>
            </p:extLst>
          </p:nvPr>
        </p:nvGraphicFramePr>
        <p:xfrm>
          <a:off x="4332392" y="1210733"/>
          <a:ext cx="3688081" cy="1236134"/>
        </p:xfrm>
        <a:graphic>
          <a:graphicData uri="http://schemas.openxmlformats.org/drawingml/2006/table">
            <a:tbl>
              <a:tblPr firstRow="1" firstCol="1" bandRow="1">
                <a:tableStyleId>{5C22544A-7EE6-4342-B048-85BDC9FD1C3A}</a:tableStyleId>
              </a:tblPr>
              <a:tblGrid>
                <a:gridCol w="1122581">
                  <a:extLst>
                    <a:ext uri="{9D8B030D-6E8A-4147-A177-3AD203B41FA5}">
                      <a16:colId xmlns:a16="http://schemas.microsoft.com/office/drawing/2014/main" val="4285354303"/>
                    </a:ext>
                  </a:extLst>
                </a:gridCol>
                <a:gridCol w="1227735">
                  <a:extLst>
                    <a:ext uri="{9D8B030D-6E8A-4147-A177-3AD203B41FA5}">
                      <a16:colId xmlns:a16="http://schemas.microsoft.com/office/drawing/2014/main" val="2051322781"/>
                    </a:ext>
                  </a:extLst>
                </a:gridCol>
                <a:gridCol w="1337765">
                  <a:extLst>
                    <a:ext uri="{9D8B030D-6E8A-4147-A177-3AD203B41FA5}">
                      <a16:colId xmlns:a16="http://schemas.microsoft.com/office/drawing/2014/main" val="4016517336"/>
                    </a:ext>
                  </a:extLst>
                </a:gridCol>
              </a:tblGrid>
              <a:tr h="482092">
                <a:tc>
                  <a:txBody>
                    <a:bodyPr/>
                    <a:lstStyle/>
                    <a:p>
                      <a:pPr algn="ctr"/>
                      <a:r>
                        <a:rPr lang="ja-JP" sz="1050" kern="100" dirty="0">
                          <a:effectLst/>
                        </a:rPr>
                        <a:t>カテゴリー</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ctr"/>
                </a:tc>
                <a:tc>
                  <a:txBody>
                    <a:bodyPr/>
                    <a:lstStyle/>
                    <a:p>
                      <a:pPr algn="ctr"/>
                      <a:r>
                        <a:rPr lang="ja-JP" sz="1050" kern="100" dirty="0">
                          <a:effectLst/>
                        </a:rPr>
                        <a:t>邦人</a:t>
                      </a:r>
                      <a:r>
                        <a:rPr lang="ja-JP" altLang="en-US" sz="1050" kern="100" dirty="0">
                          <a:effectLst/>
                        </a:rPr>
                        <a:t>管理職者数</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ctr"/>
                </a:tc>
                <a:tc>
                  <a:txBody>
                    <a:bodyPr/>
                    <a:lstStyle/>
                    <a:p>
                      <a:pPr algn="ctr"/>
                      <a:r>
                        <a:rPr lang="en-US" sz="1050" kern="100">
                          <a:effectLst/>
                        </a:rPr>
                        <a:t>2026</a:t>
                      </a:r>
                      <a:r>
                        <a:rPr lang="ja-JP" sz="1050" kern="100">
                          <a:effectLst/>
                        </a:rPr>
                        <a:t>年度</a:t>
                      </a:r>
                      <a:r>
                        <a:rPr lang="ja-JP" sz="1050" kern="100" dirty="0">
                          <a:effectLst/>
                        </a:rPr>
                        <a:t>会費</a:t>
                      </a:r>
                      <a:r>
                        <a:rPr lang="en-US" sz="1050" kern="100" dirty="0">
                          <a:effectLst/>
                        </a:rPr>
                        <a:t>/</a:t>
                      </a:r>
                      <a:r>
                        <a:rPr lang="ja-JP" sz="1050" kern="100" dirty="0">
                          <a:effectLst/>
                        </a:rPr>
                        <a:t>年</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ctr"/>
                </a:tc>
                <a:extLst>
                  <a:ext uri="{0D108BD9-81ED-4DB2-BD59-A6C34878D82A}">
                    <a16:rowId xmlns:a16="http://schemas.microsoft.com/office/drawing/2014/main" val="851983653"/>
                  </a:ext>
                </a:extLst>
              </a:tr>
              <a:tr h="247227">
                <a:tc>
                  <a:txBody>
                    <a:bodyPr/>
                    <a:lstStyle/>
                    <a:p>
                      <a:pPr algn="ctr"/>
                      <a:r>
                        <a:rPr lang="en-US" sz="1050" kern="100">
                          <a:effectLst/>
                        </a:rPr>
                        <a:t>A</a:t>
                      </a:r>
                      <a:endParaRPr lang="fr-FR" sz="1050" b="1" kern="10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tc>
                  <a:txBody>
                    <a:bodyPr/>
                    <a:lstStyle/>
                    <a:p>
                      <a:pPr algn="ctr"/>
                      <a:r>
                        <a:rPr lang="en-US" sz="1050" kern="100" dirty="0">
                          <a:effectLst/>
                        </a:rPr>
                        <a:t>0</a:t>
                      </a:r>
                      <a:r>
                        <a:rPr lang="ja-JP" sz="1050" kern="100" dirty="0">
                          <a:effectLst/>
                        </a:rPr>
                        <a:t>～</a:t>
                      </a:r>
                      <a:r>
                        <a:rPr lang="en-US" sz="1050" kern="100" dirty="0">
                          <a:effectLst/>
                        </a:rPr>
                        <a:t>2</a:t>
                      </a:r>
                      <a:r>
                        <a:rPr lang="ja-JP" sz="1050" kern="100" dirty="0">
                          <a:effectLst/>
                        </a:rPr>
                        <a:t>人</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tc>
                  <a:txBody>
                    <a:bodyPr/>
                    <a:lstStyle/>
                    <a:p>
                      <a:pPr algn="ctr"/>
                      <a:r>
                        <a:rPr lang="en-US" sz="1050" kern="100" dirty="0">
                          <a:effectLst/>
                        </a:rPr>
                        <a:t>1 900,00 €</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extLst>
                  <a:ext uri="{0D108BD9-81ED-4DB2-BD59-A6C34878D82A}">
                    <a16:rowId xmlns:a16="http://schemas.microsoft.com/office/drawing/2014/main" val="3688463638"/>
                  </a:ext>
                </a:extLst>
              </a:tr>
              <a:tr h="247227">
                <a:tc>
                  <a:txBody>
                    <a:bodyPr/>
                    <a:lstStyle/>
                    <a:p>
                      <a:pPr algn="ctr"/>
                      <a:r>
                        <a:rPr lang="en-US" sz="1050" kern="100">
                          <a:effectLst/>
                        </a:rPr>
                        <a:t>B</a:t>
                      </a:r>
                      <a:endParaRPr lang="fr-FR" sz="1050" b="1" kern="10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tc>
                  <a:txBody>
                    <a:bodyPr/>
                    <a:lstStyle/>
                    <a:p>
                      <a:pPr algn="ctr"/>
                      <a:r>
                        <a:rPr lang="en-US" sz="1050" kern="100" dirty="0">
                          <a:effectLst/>
                        </a:rPr>
                        <a:t>3</a:t>
                      </a:r>
                      <a:r>
                        <a:rPr lang="ja-JP" sz="1050" kern="100" dirty="0">
                          <a:effectLst/>
                        </a:rPr>
                        <a:t>人～</a:t>
                      </a:r>
                      <a:r>
                        <a:rPr lang="en-US" sz="1050" kern="100" dirty="0">
                          <a:effectLst/>
                        </a:rPr>
                        <a:t>5</a:t>
                      </a:r>
                      <a:r>
                        <a:rPr lang="ja-JP" sz="1050" kern="100" dirty="0">
                          <a:effectLst/>
                        </a:rPr>
                        <a:t>人</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tc>
                  <a:txBody>
                    <a:bodyPr/>
                    <a:lstStyle/>
                    <a:p>
                      <a:pPr algn="ctr"/>
                      <a:r>
                        <a:rPr lang="en-US" sz="1050" kern="100" dirty="0">
                          <a:effectLst/>
                        </a:rPr>
                        <a:t>2 290,00 €</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extLst>
                  <a:ext uri="{0D108BD9-81ED-4DB2-BD59-A6C34878D82A}">
                    <a16:rowId xmlns:a16="http://schemas.microsoft.com/office/drawing/2014/main" val="3848460556"/>
                  </a:ext>
                </a:extLst>
              </a:tr>
              <a:tr h="259588">
                <a:tc>
                  <a:txBody>
                    <a:bodyPr/>
                    <a:lstStyle/>
                    <a:p>
                      <a:pPr algn="ctr"/>
                      <a:r>
                        <a:rPr lang="en-US" sz="1050" kern="100">
                          <a:effectLst/>
                        </a:rPr>
                        <a:t>C</a:t>
                      </a:r>
                      <a:endParaRPr lang="fr-FR" sz="1050" b="1" kern="10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tc>
                  <a:txBody>
                    <a:bodyPr/>
                    <a:lstStyle/>
                    <a:p>
                      <a:pPr algn="ctr"/>
                      <a:r>
                        <a:rPr lang="en-US" sz="1050" kern="100" dirty="0">
                          <a:effectLst/>
                        </a:rPr>
                        <a:t>6</a:t>
                      </a:r>
                      <a:r>
                        <a:rPr lang="ja-JP" sz="1050" kern="100" dirty="0">
                          <a:effectLst/>
                        </a:rPr>
                        <a:t>人以上</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tc>
                  <a:txBody>
                    <a:bodyPr/>
                    <a:lstStyle/>
                    <a:p>
                      <a:pPr algn="ctr"/>
                      <a:r>
                        <a:rPr lang="en-US" sz="1050" kern="100" dirty="0">
                          <a:effectLst/>
                        </a:rPr>
                        <a:t>2 680,00 €</a:t>
                      </a:r>
                      <a:endParaRPr lang="fr-FR" sz="1050" b="1" kern="100" dirty="0">
                        <a:effectLst/>
                        <a:latin typeface="Copperplate Gothic Light" panose="020E0507020206020404" pitchFamily="34" charset="0"/>
                        <a:ea typeface="ＭＳ 明朝" panose="02020609040205080304" pitchFamily="17" charset="-128"/>
                        <a:cs typeface="Times New Roman" panose="02020603050405020304" pitchFamily="18" charset="0"/>
                      </a:endParaRPr>
                    </a:p>
                  </a:txBody>
                  <a:tcPr marL="10795" marR="10795" marT="10795" marB="0" anchor="b"/>
                </a:tc>
                <a:extLst>
                  <a:ext uri="{0D108BD9-81ED-4DB2-BD59-A6C34878D82A}">
                    <a16:rowId xmlns:a16="http://schemas.microsoft.com/office/drawing/2014/main" val="3813431154"/>
                  </a:ext>
                </a:extLst>
              </a:tr>
            </a:tbl>
          </a:graphicData>
        </a:graphic>
      </p:graphicFrame>
    </p:spTree>
    <p:extLst>
      <p:ext uri="{BB962C8B-B14F-4D97-AF65-F5344CB8AC3E}">
        <p14:creationId xmlns:p14="http://schemas.microsoft.com/office/powerpoint/2010/main" val="265574746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1053</TotalTime>
  <Words>1950</Words>
  <Application>Microsoft Office PowerPoint</Application>
  <PresentationFormat>ワイド画面</PresentationFormat>
  <Paragraphs>164</Paragraphs>
  <Slides>5</Slides>
  <Notes>4</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5</vt:i4>
      </vt:variant>
    </vt:vector>
  </HeadingPairs>
  <TitlesOfParts>
    <vt:vector size="14" baseType="lpstr">
      <vt:lpstr>ＭＳ ゴシック</vt:lpstr>
      <vt:lpstr>Aptos</vt:lpstr>
      <vt:lpstr>Arial</vt:lpstr>
      <vt:lpstr>Calibri</vt:lpstr>
      <vt:lpstr>Calibri Light</vt:lpstr>
      <vt:lpstr>Copperplate Gothic Light</vt:lpstr>
      <vt:lpstr>Wingdings</vt:lpstr>
      <vt:lpstr>Office ​​テーマ</vt:lpstr>
      <vt:lpstr>Thème Office</vt:lpstr>
      <vt:lpstr>在仏日本商工会議所 Chambre de Commerce et d’Industrie Japonaise en France</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Yoshiyuki Yanagawa</dc:creator>
  <cp:lastModifiedBy>CCIJF</cp:lastModifiedBy>
  <cp:revision>224</cp:revision>
  <cp:lastPrinted>2026-09-14T08:49:43Z</cp:lastPrinted>
  <dcterms:created xsi:type="dcterms:W3CDTF">2021-02-05T13:14:14Z</dcterms:created>
  <dcterms:modified xsi:type="dcterms:W3CDTF">2026-11-02T08:16:59Z</dcterms:modified>
</cp:coreProperties>
</file>